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320" r:id="rId7"/>
    <p:sldId id="308" r:id="rId8"/>
    <p:sldId id="259" r:id="rId9"/>
    <p:sldId id="321" r:id="rId10"/>
    <p:sldId id="335" r:id="rId11"/>
    <p:sldId id="322" r:id="rId12"/>
    <p:sldId id="336" r:id="rId13"/>
    <p:sldId id="332" r:id="rId14"/>
    <p:sldId id="337" r:id="rId15"/>
    <p:sldId id="263" r:id="rId16"/>
    <p:sldId id="333" r:id="rId17"/>
    <p:sldId id="30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598" autoAdjust="0"/>
  </p:normalViewPr>
  <p:slideViewPr>
    <p:cSldViewPr snapToGrid="0">
      <p:cViewPr varScale="1">
        <p:scale>
          <a:sx n="87" d="100"/>
          <a:sy n="87" d="100"/>
        </p:scale>
        <p:origin x="68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7/13/2024</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7/13/2024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14</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9</a:t>
            </a:fld>
            <a:endParaRPr lang="en-US" dirty="0"/>
          </a:p>
        </p:txBody>
      </p:sp>
    </p:spTree>
    <p:extLst>
      <p:ext uri="{BB962C8B-B14F-4D97-AF65-F5344CB8AC3E}">
        <p14:creationId xmlns:p14="http://schemas.microsoft.com/office/powerpoint/2010/main" val="385158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11</a:t>
            </a:fld>
            <a:endParaRPr lang="en-US" dirty="0"/>
          </a:p>
        </p:txBody>
      </p:sp>
    </p:spTree>
    <p:extLst>
      <p:ext uri="{BB962C8B-B14F-4D97-AF65-F5344CB8AC3E}">
        <p14:creationId xmlns:p14="http://schemas.microsoft.com/office/powerpoint/2010/main" val="387287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12</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351187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A1CC66EE-1B40-1E9A-EECB-9E5943214052}"/>
              </a:ext>
            </a:extLst>
          </p:cNvPr>
          <p:cNvPicPr>
            <a:picLocks noGrp="1" noChangeAspect="1"/>
          </p:cNvPicPr>
          <p:nvPr>
            <p:ph type="pic" sz="quarter" idx="13"/>
          </p:nvPr>
        </p:nvPicPr>
        <p:blipFill>
          <a:blip r:embed="rId2"/>
          <a:srcRect/>
          <a:stretch>
            <a:fillRect/>
          </a:stretch>
        </p:blipFill>
        <p:spPr/>
      </p:pic>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noAutofit/>
          </a:bodyPr>
          <a:lstStyle/>
          <a:p>
            <a:pPr>
              <a:lnSpc>
                <a:spcPct val="150000"/>
              </a:lnSpc>
            </a:pPr>
            <a: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t>Accommodation</a:t>
            </a:r>
            <a:b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br>
            <a: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t>Reservation </a:t>
            </a:r>
            <a:b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br>
            <a: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t>System</a:t>
            </a:r>
            <a:br>
              <a:rPr lang="en-IN" sz="3600" i="0" spc="50" dirty="0">
                <a:ln w="0"/>
                <a:solidFill>
                  <a:schemeClr val="bg2"/>
                </a:solidFill>
                <a:effectLst>
                  <a:innerShdw blurRad="63500" dist="50800" dir="13500000">
                    <a:srgbClr val="000000">
                      <a:alpha val="50000"/>
                    </a:srgbClr>
                  </a:innerShdw>
                </a:effectLst>
                <a:highlight>
                  <a:srgbClr val="FFFFFF"/>
                </a:highlight>
                <a:latin typeface="Times New Roman" panose="02020603050405020304" pitchFamily="18" charset="0"/>
                <a:cs typeface="Times New Roman" panose="02020603050405020304" pitchFamily="18" charset="0"/>
              </a:rPr>
            </a:br>
            <a:endParaRPr lang="en-US" sz="3600"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096995"/>
            <a:ext cx="4223000" cy="1781123"/>
          </a:xfrm>
        </p:spPr>
        <p:txBody>
          <a:bodyPr>
            <a:normAutofit fontScale="92500" lnSpcReduction="20000"/>
          </a:bodyPr>
          <a:lstStyle/>
          <a:p>
            <a:pPr marL="0" indent="0">
              <a:buNone/>
            </a:pPr>
            <a:r>
              <a:rPr lang="en-US" spc="300" dirty="0"/>
              <a:t>Student Name:</a:t>
            </a:r>
          </a:p>
          <a:p>
            <a:pPr marL="0" indent="0">
              <a:buNone/>
            </a:pPr>
            <a:r>
              <a:rPr lang="en-US" spc="300" dirty="0"/>
              <a:t>Sudhanshu Biswas</a:t>
            </a:r>
          </a:p>
          <a:p>
            <a:pPr marL="0" indent="0">
              <a:buNone/>
            </a:pPr>
            <a:r>
              <a:rPr lang="en-US" spc="300" dirty="0"/>
              <a:t>Matriculation: 92128311</a:t>
            </a:r>
          </a:p>
          <a:p>
            <a:pPr marL="0" indent="0">
              <a:buNone/>
            </a:pPr>
            <a:r>
              <a:rPr lang="en-US" spc="300" dirty="0"/>
              <a:t>Course: Project: Java and Web Development</a:t>
            </a:r>
          </a:p>
        </p:txBody>
      </p:sp>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613611" y="353921"/>
            <a:ext cx="9358654" cy="1158857"/>
          </a:xfrm>
        </p:spPr>
        <p:txBody>
          <a:bodyPr>
            <a:normAutofit fontScale="90000"/>
          </a:bodyPr>
          <a:lstStyle/>
          <a:p>
            <a:r>
              <a:rPr lang="en-US" dirty="0"/>
              <a:t>Phase 2 – Accommodation &amp; Booking</a:t>
            </a: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Accommodation Reservation System</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10</a:t>
            </a:fld>
            <a:endParaRPr lang="en-US" dirty="0"/>
          </a:p>
        </p:txBody>
      </p:sp>
      <p:sp>
        <p:nvSpPr>
          <p:cNvPr id="20" name="TextBox 19">
            <a:extLst>
              <a:ext uri="{FF2B5EF4-FFF2-40B4-BE49-F238E27FC236}">
                <a16:creationId xmlns:a16="http://schemas.microsoft.com/office/drawing/2014/main" id="{9A10669A-E4D8-0A69-337D-33015D25621C}"/>
              </a:ext>
            </a:extLst>
          </p:cNvPr>
          <p:cNvSpPr txBox="1"/>
          <p:nvPr/>
        </p:nvSpPr>
        <p:spPr>
          <a:xfrm>
            <a:off x="6652342" y="4972797"/>
            <a:ext cx="4895126" cy="1169551"/>
          </a:xfrm>
          <a:prstGeom prst="rect">
            <a:avLst/>
          </a:prstGeom>
          <a:noFill/>
        </p:spPr>
        <p:txBody>
          <a:bodyPr wrap="square" rtlCol="0">
            <a:spAutoFit/>
          </a:bodyPr>
          <a:lstStyle/>
          <a:p>
            <a:pPr algn="just"/>
            <a:r>
              <a:rPr lang="en-US" sz="1400" dirty="0"/>
              <a:t>Accommodation Reservation System" is displayed. It welcomes users with a bold header and a search tagline, "Find and book your perfect stay. This page serves as the landing page, giving users a glimpse of the accommodations available and encouraging them to explore more.</a:t>
            </a:r>
            <a:endParaRPr lang="en-IN" sz="1400" dirty="0"/>
          </a:p>
        </p:txBody>
      </p:sp>
      <p:pic>
        <p:nvPicPr>
          <p:cNvPr id="28" name="Picture 27">
            <a:extLst>
              <a:ext uri="{FF2B5EF4-FFF2-40B4-BE49-F238E27FC236}">
                <a16:creationId xmlns:a16="http://schemas.microsoft.com/office/drawing/2014/main" id="{B112216C-13A5-7B0C-F065-3839BC2083BC}"/>
              </a:ext>
            </a:extLst>
          </p:cNvPr>
          <p:cNvPicPr>
            <a:picLocks noChangeAspect="1"/>
          </p:cNvPicPr>
          <p:nvPr/>
        </p:nvPicPr>
        <p:blipFill rotWithShape="1">
          <a:blip r:embed="rId3"/>
          <a:srcRect l="5034" t="11432" r="7407"/>
          <a:stretch/>
        </p:blipFill>
        <p:spPr>
          <a:xfrm>
            <a:off x="6481824" y="1823162"/>
            <a:ext cx="5285029" cy="29445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 name="Picture 29">
            <a:extLst>
              <a:ext uri="{FF2B5EF4-FFF2-40B4-BE49-F238E27FC236}">
                <a16:creationId xmlns:a16="http://schemas.microsoft.com/office/drawing/2014/main" id="{62AD5B5A-E3A9-7E0C-8A31-FB40B12BA8D5}"/>
              </a:ext>
            </a:extLst>
          </p:cNvPr>
          <p:cNvPicPr>
            <a:picLocks noChangeAspect="1"/>
          </p:cNvPicPr>
          <p:nvPr/>
        </p:nvPicPr>
        <p:blipFill rotWithShape="1">
          <a:blip r:embed="rId4"/>
          <a:srcRect l="4547" t="13820" r="6495"/>
          <a:stretch/>
        </p:blipFill>
        <p:spPr>
          <a:xfrm>
            <a:off x="544010" y="1828837"/>
            <a:ext cx="5403414" cy="29445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 name="TextBox 30">
            <a:extLst>
              <a:ext uri="{FF2B5EF4-FFF2-40B4-BE49-F238E27FC236}">
                <a16:creationId xmlns:a16="http://schemas.microsoft.com/office/drawing/2014/main" id="{16F699CE-F98A-CE4B-47F1-1FE86C1051B8}"/>
              </a:ext>
            </a:extLst>
          </p:cNvPr>
          <p:cNvSpPr txBox="1"/>
          <p:nvPr/>
        </p:nvSpPr>
        <p:spPr>
          <a:xfrm flipH="1">
            <a:off x="644532" y="4975669"/>
            <a:ext cx="5302892" cy="1384995"/>
          </a:xfrm>
          <a:prstGeom prst="rect">
            <a:avLst/>
          </a:prstGeom>
          <a:noFill/>
        </p:spPr>
        <p:txBody>
          <a:bodyPr wrap="square" rtlCol="0">
            <a:spAutoFit/>
          </a:bodyPr>
          <a:lstStyle/>
          <a:p>
            <a:pPr algn="just"/>
            <a:r>
              <a:rPr lang="en-US" sz="1400" dirty="0"/>
              <a:t>A detailed view of the "Luxury Beach House" accommodation. There are also the images of the accommodation. Below the images, there is   detailed description highlighting the luxury amenities and </a:t>
            </a:r>
            <a:r>
              <a:rPr lang="en-US" sz="1400" b="1" dirty="0">
                <a:solidFill>
                  <a:srgbClr val="FF0000"/>
                </a:solidFill>
              </a:rPr>
              <a:t>features</a:t>
            </a:r>
            <a:r>
              <a:rPr lang="en-US" sz="1400" dirty="0"/>
              <a:t>. This page provides potential guests with comprehensive details about a specific accommodation, helping them make informed decisions about their stay.</a:t>
            </a:r>
            <a:endParaRPr lang="en-IN" sz="1400" dirty="0"/>
          </a:p>
        </p:txBody>
      </p:sp>
    </p:spTree>
    <p:extLst>
      <p:ext uri="{BB962C8B-B14F-4D97-AF65-F5344CB8AC3E}">
        <p14:creationId xmlns:p14="http://schemas.microsoft.com/office/powerpoint/2010/main" val="135257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613611" y="353921"/>
            <a:ext cx="9358654" cy="1158857"/>
          </a:xfrm>
        </p:spPr>
        <p:txBody>
          <a:bodyPr>
            <a:normAutofit/>
          </a:bodyPr>
          <a:lstStyle/>
          <a:p>
            <a:r>
              <a:rPr lang="en-US" dirty="0"/>
              <a:t>Phase 3 – Confirm Booking</a:t>
            </a: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Accommodation Reservation System</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11</a:t>
            </a:fld>
            <a:endParaRPr lang="en-US" dirty="0"/>
          </a:p>
        </p:txBody>
      </p:sp>
      <p:sp>
        <p:nvSpPr>
          <p:cNvPr id="10" name="TextBox 9">
            <a:extLst>
              <a:ext uri="{FF2B5EF4-FFF2-40B4-BE49-F238E27FC236}">
                <a16:creationId xmlns:a16="http://schemas.microsoft.com/office/drawing/2014/main" id="{E3FA4E14-A4B2-C469-89B8-70715FD96EE3}"/>
              </a:ext>
            </a:extLst>
          </p:cNvPr>
          <p:cNvSpPr txBox="1"/>
          <p:nvPr/>
        </p:nvSpPr>
        <p:spPr>
          <a:xfrm>
            <a:off x="544010" y="4826643"/>
            <a:ext cx="5551990" cy="369332"/>
          </a:xfrm>
          <a:prstGeom prst="rect">
            <a:avLst/>
          </a:prstGeom>
          <a:noFill/>
        </p:spPr>
        <p:txBody>
          <a:bodyPr wrap="square" rtlCol="0">
            <a:spAutoFit/>
          </a:bodyPr>
          <a:lstStyle/>
          <a:p>
            <a:endParaRPr lang="en-IN" dirty="0"/>
          </a:p>
        </p:txBody>
      </p:sp>
      <p:sp>
        <p:nvSpPr>
          <p:cNvPr id="31" name="TextBox 30">
            <a:extLst>
              <a:ext uri="{FF2B5EF4-FFF2-40B4-BE49-F238E27FC236}">
                <a16:creationId xmlns:a16="http://schemas.microsoft.com/office/drawing/2014/main" id="{16F699CE-F98A-CE4B-47F1-1FE86C1051B8}"/>
              </a:ext>
            </a:extLst>
          </p:cNvPr>
          <p:cNvSpPr txBox="1"/>
          <p:nvPr/>
        </p:nvSpPr>
        <p:spPr>
          <a:xfrm flipH="1">
            <a:off x="210172" y="2875414"/>
            <a:ext cx="5302892" cy="1815882"/>
          </a:xfrm>
          <a:prstGeom prst="rect">
            <a:avLst/>
          </a:prstGeom>
          <a:noFill/>
        </p:spPr>
        <p:txBody>
          <a:bodyPr wrap="square" rtlCol="0">
            <a:spAutoFit/>
          </a:bodyPr>
          <a:lstStyle/>
          <a:p>
            <a:pPr algn="just"/>
            <a:r>
              <a:rPr lang="en-US" sz="1400" dirty="0"/>
              <a:t>Continuing from the previous image, this section lists detailed specifications such as size, number of bedrooms, bathrooms, maximum guests, and price per night. It also lists the amenities offered. There is a "Book Now" section where users can enter their check-in and check-out dates and the number of guests to make a reservation. This section focuses on the practical details and booking functionality, allowing users to finalize their accommodation choices and make reservations directly.</a:t>
            </a:r>
            <a:endParaRPr lang="en-IN" sz="1400" dirty="0"/>
          </a:p>
        </p:txBody>
      </p:sp>
      <p:pic>
        <p:nvPicPr>
          <p:cNvPr id="3" name="Picture 2">
            <a:extLst>
              <a:ext uri="{FF2B5EF4-FFF2-40B4-BE49-F238E27FC236}">
                <a16:creationId xmlns:a16="http://schemas.microsoft.com/office/drawing/2014/main" id="{9A45FAAD-3608-AD62-1AA7-48C3A806E1C8}"/>
              </a:ext>
            </a:extLst>
          </p:cNvPr>
          <p:cNvPicPr>
            <a:picLocks noChangeAspect="1"/>
          </p:cNvPicPr>
          <p:nvPr/>
        </p:nvPicPr>
        <p:blipFill rotWithShape="1">
          <a:blip r:embed="rId3"/>
          <a:srcRect l="4227" t="13712" r="7092"/>
          <a:stretch/>
        </p:blipFill>
        <p:spPr>
          <a:xfrm>
            <a:off x="5922704" y="2098976"/>
            <a:ext cx="6059124" cy="3316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3223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837548" cy="1158857"/>
          </a:xfrm>
        </p:spPr>
        <p:txBody>
          <a:bodyPr anchor="ctr">
            <a:normAutofit fontScale="90000"/>
          </a:bodyPr>
          <a:lstStyle/>
          <a:p>
            <a:r>
              <a:rPr lang="en-IN" dirty="0"/>
              <a:t>Improvements / Alterations</a:t>
            </a:r>
            <a:endParaRPr lang="en-US" dirty="0"/>
          </a:p>
        </p:txBody>
      </p:sp>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r>
              <a:rPr lang="en-US" dirty="0"/>
              <a:t>Accommodation Reservation System</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12</a:t>
            </a:fld>
            <a:endParaRPr lang="en-US" dirty="0"/>
          </a:p>
        </p:txBody>
      </p:sp>
      <p:graphicFrame>
        <p:nvGraphicFramePr>
          <p:cNvPr id="2" name="Table 9">
            <a:extLst>
              <a:ext uri="{FF2B5EF4-FFF2-40B4-BE49-F238E27FC236}">
                <a16:creationId xmlns:a16="http://schemas.microsoft.com/office/drawing/2014/main" id="{7FCE3E5F-9E47-29E4-E2C0-BDB28C470C77}"/>
              </a:ext>
            </a:extLst>
          </p:cNvPr>
          <p:cNvGraphicFramePr>
            <a:graphicFrameLocks noGrp="1"/>
          </p:cNvGraphicFramePr>
          <p:nvPr>
            <p:extLst>
              <p:ext uri="{D42A27DB-BD31-4B8C-83A1-F6EECF244321}">
                <p14:modId xmlns:p14="http://schemas.microsoft.com/office/powerpoint/2010/main" val="3957201191"/>
              </p:ext>
            </p:extLst>
          </p:nvPr>
        </p:nvGraphicFramePr>
        <p:xfrm>
          <a:off x="838200" y="1211110"/>
          <a:ext cx="10667034" cy="5005307"/>
        </p:xfrm>
        <a:graphic>
          <a:graphicData uri="http://schemas.openxmlformats.org/drawingml/2006/table">
            <a:tbl>
              <a:tblPr firstRow="1" bandRow="1">
                <a:tableStyleId>{5C22544A-7EE6-4342-B048-85BDC9FD1C3A}</a:tableStyleId>
              </a:tblPr>
              <a:tblGrid>
                <a:gridCol w="1986023">
                  <a:extLst>
                    <a:ext uri="{9D8B030D-6E8A-4147-A177-3AD203B41FA5}">
                      <a16:colId xmlns:a16="http://schemas.microsoft.com/office/drawing/2014/main" val="1517755082"/>
                    </a:ext>
                  </a:extLst>
                </a:gridCol>
                <a:gridCol w="2419109">
                  <a:extLst>
                    <a:ext uri="{9D8B030D-6E8A-4147-A177-3AD203B41FA5}">
                      <a16:colId xmlns:a16="http://schemas.microsoft.com/office/drawing/2014/main" val="2446386500"/>
                    </a:ext>
                  </a:extLst>
                </a:gridCol>
                <a:gridCol w="2291787">
                  <a:extLst>
                    <a:ext uri="{9D8B030D-6E8A-4147-A177-3AD203B41FA5}">
                      <a16:colId xmlns:a16="http://schemas.microsoft.com/office/drawing/2014/main" val="3308918160"/>
                    </a:ext>
                  </a:extLst>
                </a:gridCol>
                <a:gridCol w="3970115">
                  <a:extLst>
                    <a:ext uri="{9D8B030D-6E8A-4147-A177-3AD203B41FA5}">
                      <a16:colId xmlns:a16="http://schemas.microsoft.com/office/drawing/2014/main" val="1854486728"/>
                    </a:ext>
                  </a:extLst>
                </a:gridCol>
              </a:tblGrid>
              <a:tr h="548009">
                <a:tc>
                  <a:txBody>
                    <a:bodyPr/>
                    <a:lstStyle/>
                    <a:p>
                      <a:pPr algn="ctr"/>
                      <a:r>
                        <a:rPr lang="en-US" dirty="0">
                          <a:solidFill>
                            <a:schemeClr val="tx1"/>
                          </a:solidFill>
                        </a:rPr>
                        <a:t>Aspects</a:t>
                      </a:r>
                      <a:r>
                        <a:rPr lang="en-US" dirty="0"/>
                        <a:t> </a:t>
                      </a:r>
                    </a:p>
                  </a:txBody>
                  <a:tcPr anchor="ctr">
                    <a:lnL w="12700" cmpd="sng">
                      <a:noFill/>
                    </a:lnL>
                    <a:lnR w="12700" cmpd="sng">
                      <a:noFill/>
                    </a:lnR>
                    <a:lnT w="12700" cmpd="sng">
                      <a:noFill/>
                    </a:lnT>
                    <a:lnB w="381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tc>
                  <a:txBody>
                    <a:bodyPr/>
                    <a:lstStyle/>
                    <a:p>
                      <a:pPr algn="l"/>
                      <a:r>
                        <a:rPr lang="en-US" b="1" dirty="0">
                          <a:solidFill>
                            <a:schemeClr val="tx1"/>
                          </a:solidFill>
                        </a:rPr>
                        <a:t>Old</a:t>
                      </a:r>
                      <a:r>
                        <a:rPr lang="en-US" b="0" dirty="0">
                          <a:solidFill>
                            <a:schemeClr val="tx1"/>
                          </a:solidFill>
                        </a:rPr>
                        <a:t> </a:t>
                      </a:r>
                      <a:r>
                        <a:rPr lang="en-US" b="1" dirty="0">
                          <a:solidFill>
                            <a:schemeClr val="tx1"/>
                          </a:solidFill>
                        </a:rPr>
                        <a:t>Proposal</a:t>
                      </a:r>
                    </a:p>
                  </a:txBody>
                  <a:tcPr anchor="ctr">
                    <a:lnL w="12700" cmpd="sng">
                      <a:noFill/>
                    </a:lnL>
                    <a:lnTlToBr w="12700" cap="flat" cmpd="sng" algn="ctr">
                      <a:noFill/>
                      <a:prstDash val="solid"/>
                      <a:round/>
                      <a:headEnd type="none" w="med" len="med"/>
                      <a:tailEnd type="none" w="med" len="med"/>
                    </a:lnTlToBr>
                    <a:solidFill>
                      <a:schemeClr val="bg1"/>
                    </a:solidFill>
                  </a:tcPr>
                </a:tc>
                <a:tc>
                  <a:txBody>
                    <a:bodyPr/>
                    <a:lstStyle/>
                    <a:p>
                      <a:pPr algn="l"/>
                      <a:r>
                        <a:rPr lang="en-US" b="1" dirty="0">
                          <a:solidFill>
                            <a:schemeClr val="tx1"/>
                          </a:solidFill>
                        </a:rPr>
                        <a:t>Changes</a:t>
                      </a:r>
                      <a:r>
                        <a:rPr lang="en-US" b="0" dirty="0">
                          <a:solidFill>
                            <a:schemeClr val="tx1"/>
                          </a:solidFill>
                        </a:rPr>
                        <a:t> </a:t>
                      </a:r>
                    </a:p>
                  </a:txBody>
                  <a:tcPr anchor="ctr">
                    <a:lnTlToBr w="12700" cap="flat" cmpd="sng" algn="ctr">
                      <a:noFill/>
                      <a:prstDash val="solid"/>
                      <a:round/>
                      <a:headEnd type="none" w="med" len="med"/>
                      <a:tailEnd type="none" w="med" len="med"/>
                    </a:lnTlToBr>
                    <a:solidFill>
                      <a:schemeClr val="bg1"/>
                    </a:solidFill>
                  </a:tcPr>
                </a:tc>
                <a:tc>
                  <a:txBody>
                    <a:bodyPr/>
                    <a:lstStyle/>
                    <a:p>
                      <a:pPr algn="l"/>
                      <a:r>
                        <a:rPr lang="en-US" b="1" dirty="0">
                          <a:solidFill>
                            <a:schemeClr val="tx1"/>
                          </a:solidFill>
                        </a:rPr>
                        <a:t>Reasoning</a:t>
                      </a:r>
                    </a:p>
                  </a:txBody>
                  <a:tcPr anchor="ctr">
                    <a:lnTlToBr w="12700" cap="flat" cmpd="sng" algn="ctr">
                      <a:noFill/>
                      <a:prstDash val="solid"/>
                      <a:round/>
                      <a:headEnd type="none" w="med" len="med"/>
                      <a:tailEnd type="none" w="med" len="med"/>
                    </a:lnTlToBr>
                    <a:solidFill>
                      <a:schemeClr val="bg1"/>
                    </a:solidFill>
                  </a:tcPr>
                </a:tc>
                <a:extLst>
                  <a:ext uri="{0D108BD9-81ED-4DB2-BD59-A6C34878D82A}">
                    <a16:rowId xmlns:a16="http://schemas.microsoft.com/office/drawing/2014/main" val="3100351803"/>
                  </a:ext>
                </a:extLst>
              </a:tr>
              <a:tr h="662806">
                <a:tc>
                  <a:txBody>
                    <a:bodyPr/>
                    <a:lstStyle/>
                    <a:p>
                      <a:r>
                        <a:rPr lang="en-US" dirty="0">
                          <a:solidFill>
                            <a:schemeClr val="bg1"/>
                          </a:solidFill>
                        </a:rPr>
                        <a:t>Target User Group </a:t>
                      </a:r>
                    </a:p>
                  </a:txBody>
                  <a:tcPr anchor="ctr">
                    <a:lnT w="38100" cmpd="sng">
                      <a:noFill/>
                    </a:lnT>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Tourists, travel agents, event organizers</a:t>
                      </a:r>
                    </a:p>
                  </a:txBody>
                  <a:tcPr anchor="ctr">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Tourists Only </a:t>
                      </a:r>
                    </a:p>
                  </a:txBody>
                  <a:tcPr anchor="ctr">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Focusing on tourists simplifies the application's design and features.</a:t>
                      </a:r>
                    </a:p>
                  </a:txBody>
                  <a:tcPr anchor="ctr">
                    <a:lnTlToBr w="12700" cap="flat" cmpd="sng" algn="ctr">
                      <a:noFill/>
                      <a:prstDash val="solid"/>
                      <a:round/>
                      <a:headEnd type="none" w="med" len="med"/>
                      <a:tailEnd type="none" w="med" len="med"/>
                    </a:lnTlToBr>
                    <a:solidFill>
                      <a:schemeClr val="accent3">
                        <a:lumMod val="20000"/>
                        <a:lumOff val="80000"/>
                      </a:schemeClr>
                    </a:solidFill>
                  </a:tcPr>
                </a:tc>
                <a:extLst>
                  <a:ext uri="{0D108BD9-81ED-4DB2-BD59-A6C34878D82A}">
                    <a16:rowId xmlns:a16="http://schemas.microsoft.com/office/drawing/2014/main" val="2801628125"/>
                  </a:ext>
                </a:extLst>
              </a:tr>
              <a:tr h="662806">
                <a:tc>
                  <a:txBody>
                    <a:bodyPr/>
                    <a:lstStyle/>
                    <a:p>
                      <a:r>
                        <a:rPr lang="en-US" dirty="0">
                          <a:solidFill>
                            <a:schemeClr val="bg1"/>
                          </a:solidFill>
                        </a:rPr>
                        <a:t>Booking Process</a:t>
                      </a:r>
                    </a:p>
                  </a:txBody>
                  <a:tcPr anchor="ctr">
                    <a:lnTlToBr w="12700" cap="flat" cmpd="sng" algn="ctr">
                      <a:noFill/>
                      <a:prstDash val="solid"/>
                      <a:round/>
                      <a:headEnd type="none" w="med" len="med"/>
                      <a:tailEnd type="none" w="med" len="med"/>
                    </a:lnTlToBr>
                    <a:solidFill>
                      <a:schemeClr val="accent1">
                        <a:lumMod val="20000"/>
                        <a:lumOff val="80000"/>
                      </a:schemeClr>
                    </a:solidFill>
                  </a:tcPr>
                </a:tc>
                <a:tc>
                  <a:txBody>
                    <a:bodyPr/>
                    <a:lstStyle/>
                    <a:p>
                      <a:r>
                        <a:rPr lang="en-US" dirty="0">
                          <a:solidFill>
                            <a:schemeClr val="bg1"/>
                          </a:solidFill>
                        </a:rPr>
                        <a:t>Detailed multi-step form</a:t>
                      </a:r>
                    </a:p>
                  </a:txBody>
                  <a:tcPr anchor="ctr">
                    <a:lnTlToBr w="12700" cap="flat" cmpd="sng" algn="ctr">
                      <a:noFill/>
                      <a:prstDash val="solid"/>
                      <a:round/>
                      <a:headEnd type="none" w="med" len="med"/>
                      <a:tailEnd type="none" w="med" len="med"/>
                    </a:lnTlToBr>
                    <a:solidFill>
                      <a:schemeClr val="accent1">
                        <a:lumMod val="20000"/>
                        <a:lumOff val="80000"/>
                      </a:schemeClr>
                    </a:solidFill>
                  </a:tcPr>
                </a:tc>
                <a:tc>
                  <a:txBody>
                    <a:bodyPr/>
                    <a:lstStyle/>
                    <a:p>
                      <a:r>
                        <a:rPr lang="en-US" dirty="0">
                          <a:solidFill>
                            <a:schemeClr val="bg1"/>
                          </a:solidFill>
                        </a:rPr>
                        <a:t>Simplified single-step form</a:t>
                      </a:r>
                    </a:p>
                  </a:txBody>
                  <a:tcPr anchor="ctr">
                    <a:lnTlToBr w="12700" cap="flat" cmpd="sng" algn="ctr">
                      <a:noFill/>
                      <a:prstDash val="solid"/>
                      <a:round/>
                      <a:headEnd type="none" w="med" len="med"/>
                      <a:tailEnd type="none" w="med" len="med"/>
                    </a:lnTlToBr>
                    <a:solidFill>
                      <a:schemeClr val="accent1">
                        <a:lumMod val="20000"/>
                        <a:lumOff val="80000"/>
                      </a:schemeClr>
                    </a:solidFill>
                  </a:tcPr>
                </a:tc>
                <a:tc>
                  <a:txBody>
                    <a:bodyPr/>
                    <a:lstStyle/>
                    <a:p>
                      <a:r>
                        <a:rPr lang="en-US" dirty="0">
                          <a:solidFill>
                            <a:schemeClr val="bg1"/>
                          </a:solidFill>
                        </a:rPr>
                        <a:t>Streamlined the booking process </a:t>
                      </a:r>
                    </a:p>
                  </a:txBody>
                  <a:tcPr anchor="ctr">
                    <a:lnTlToBr w="12700" cap="flat" cmpd="sng" algn="ctr">
                      <a:noFill/>
                      <a:prstDash val="solid"/>
                      <a:round/>
                      <a:headEnd type="none" w="med" len="med"/>
                      <a:tailEnd type="none" w="med" len="med"/>
                    </a:lnTlToBr>
                    <a:solidFill>
                      <a:schemeClr val="accent1">
                        <a:lumMod val="20000"/>
                        <a:lumOff val="80000"/>
                      </a:schemeClr>
                    </a:solidFill>
                  </a:tcPr>
                </a:tc>
                <a:extLst>
                  <a:ext uri="{0D108BD9-81ED-4DB2-BD59-A6C34878D82A}">
                    <a16:rowId xmlns:a16="http://schemas.microsoft.com/office/drawing/2014/main" val="522315634"/>
                  </a:ext>
                </a:extLst>
              </a:tr>
              <a:tr h="662806">
                <a:tc>
                  <a:txBody>
                    <a:bodyPr/>
                    <a:lstStyle/>
                    <a:p>
                      <a:r>
                        <a:rPr lang="en-US" dirty="0">
                          <a:solidFill>
                            <a:schemeClr val="bg1"/>
                          </a:solidFill>
                        </a:rPr>
                        <a:t>User Authentication</a:t>
                      </a:r>
                    </a:p>
                  </a:txBody>
                  <a:tcPr anchor="ctr">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Email/password, social media login</a:t>
                      </a:r>
                    </a:p>
                  </a:txBody>
                  <a:tcPr anchor="ctr">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Email/password only</a:t>
                      </a:r>
                    </a:p>
                  </a:txBody>
                  <a:tcPr anchor="ctr">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3">
                        <a:lumMod val="20000"/>
                        <a:lumOff val="80000"/>
                      </a:schemeClr>
                    </a:solidFill>
                  </a:tcPr>
                </a:tc>
                <a:tc>
                  <a:txBody>
                    <a:bodyPr/>
                    <a:lstStyle/>
                    <a:p>
                      <a:r>
                        <a:rPr lang="en-US" dirty="0">
                          <a:solidFill>
                            <a:schemeClr val="bg1"/>
                          </a:solidFill>
                        </a:rPr>
                        <a:t>Simplified authentication method to enhance security and reliability.</a:t>
                      </a:r>
                    </a:p>
                  </a:txBody>
                  <a:tcPr anchor="ctr">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3">
                        <a:lumMod val="20000"/>
                        <a:lumOff val="80000"/>
                      </a:schemeClr>
                    </a:solidFill>
                  </a:tcPr>
                </a:tc>
                <a:extLst>
                  <a:ext uri="{0D108BD9-81ED-4DB2-BD59-A6C34878D82A}">
                    <a16:rowId xmlns:a16="http://schemas.microsoft.com/office/drawing/2014/main" val="3923311043"/>
                  </a:ext>
                </a:extLst>
              </a:tr>
              <a:tr h="904536">
                <a:tc>
                  <a:txBody>
                    <a:bodyPr/>
                    <a:lstStyle/>
                    <a:p>
                      <a:r>
                        <a:rPr lang="en-US" dirty="0">
                          <a:solidFill>
                            <a:schemeClr val="bg1"/>
                          </a:solidFill>
                        </a:rPr>
                        <a:t>User Roles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Admin, user, travel agent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User Only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Removed travel agent role and Admin to streamline user management and focus on key user groups.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r h="904536">
                <a:tc>
                  <a:txBody>
                    <a:bodyPr/>
                    <a:lstStyle/>
                    <a:p>
                      <a:r>
                        <a:rPr lang="en-US" dirty="0">
                          <a:solidFill>
                            <a:schemeClr val="bg1"/>
                          </a:solidFill>
                        </a:rPr>
                        <a:t>User Interface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lumMod val="90000"/>
                      </a:schemeClr>
                    </a:solidFill>
                  </a:tcPr>
                </a:tc>
                <a:tc>
                  <a:txBody>
                    <a:bodyPr/>
                    <a:lstStyle/>
                    <a:p>
                      <a:r>
                        <a:rPr lang="en-US" dirty="0">
                          <a:solidFill>
                            <a:schemeClr val="bg1"/>
                          </a:solidFill>
                        </a:rPr>
                        <a:t>Basic HTML and CSS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lumMod val="90000"/>
                      </a:schemeClr>
                    </a:solidFill>
                  </a:tcPr>
                </a:tc>
                <a:tc>
                  <a:txBody>
                    <a:bodyPr/>
                    <a:lstStyle/>
                    <a:p>
                      <a:r>
                        <a:rPr lang="en-US" dirty="0">
                          <a:solidFill>
                            <a:schemeClr val="bg1"/>
                          </a:solidFill>
                        </a:rPr>
                        <a:t>Enhanced UI with modern frameworks (Bootstrap)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lumMod val="90000"/>
                      </a:schemeClr>
                    </a:solidFill>
                  </a:tcPr>
                </a:tc>
                <a:tc>
                  <a:txBody>
                    <a:bodyPr/>
                    <a:lstStyle/>
                    <a:p>
                      <a:r>
                        <a:rPr lang="en-US" dirty="0">
                          <a:solidFill>
                            <a:schemeClr val="bg1"/>
                          </a:solidFill>
                        </a:rPr>
                        <a:t>Improved user experience with a more responsive and aesthetically pleasing design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tx2">
                        <a:lumMod val="90000"/>
                      </a:schemeClr>
                    </a:solidFill>
                  </a:tcPr>
                </a:tc>
                <a:extLst>
                  <a:ext uri="{0D108BD9-81ED-4DB2-BD59-A6C34878D82A}">
                    <a16:rowId xmlns:a16="http://schemas.microsoft.com/office/drawing/2014/main" val="3578279533"/>
                  </a:ext>
                </a:extLst>
              </a:tr>
              <a:tr h="633175">
                <a:tc>
                  <a:txBody>
                    <a:bodyPr/>
                    <a:lstStyle/>
                    <a:p>
                      <a:r>
                        <a:rPr lang="en-US" dirty="0">
                          <a:solidFill>
                            <a:schemeClr val="bg1"/>
                          </a:solidFill>
                        </a:rPr>
                        <a:t>Third-party Integrations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Google Calendar integration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Removed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tc>
                  <a:txBody>
                    <a:bodyPr/>
                    <a:lstStyle/>
                    <a:p>
                      <a:r>
                        <a:rPr lang="en-US" dirty="0">
                          <a:solidFill>
                            <a:schemeClr val="bg1"/>
                          </a:solidFill>
                        </a:rPr>
                        <a:t>Simplified the system to focus on core features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67871289"/>
                  </a:ext>
                </a:extLst>
              </a:tr>
            </a:tbl>
          </a:graphicData>
        </a:graphic>
      </p:graphicFrame>
    </p:spTree>
    <p:extLst>
      <p:ext uri="{BB962C8B-B14F-4D97-AF65-F5344CB8AC3E}">
        <p14:creationId xmlns:p14="http://schemas.microsoft.com/office/powerpoint/2010/main" val="1303195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lstStyle/>
          <a:p>
            <a:r>
              <a:rPr lang="en-US" dirty="0"/>
              <a:t>Demo</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r>
              <a:rPr lang="en-US" dirty="0"/>
              <a:t>Accommodation Reservation System</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13</a:t>
            </a:fld>
            <a:endParaRPr lang="en-US" dirty="0"/>
          </a:p>
        </p:txBody>
      </p:sp>
    </p:spTree>
    <p:extLst>
      <p:ext uri="{BB962C8B-B14F-4D97-AF65-F5344CB8AC3E}">
        <p14:creationId xmlns:p14="http://schemas.microsoft.com/office/powerpoint/2010/main" val="634033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a:t>2/1/20XX</a:t>
            </a:r>
            <a:endParaRPr lang="en-US" dirty="0"/>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Accommodation Reservation System</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14</a:t>
            </a:fld>
            <a:endParaRPr lang="en-US" dirty="0"/>
          </a:p>
        </p:txBody>
      </p:sp>
      <p:sp>
        <p:nvSpPr>
          <p:cNvPr id="8" name="Subtitle 9">
            <a:extLst>
              <a:ext uri="{FF2B5EF4-FFF2-40B4-BE49-F238E27FC236}">
                <a16:creationId xmlns:a16="http://schemas.microsoft.com/office/drawing/2014/main" id="{BD836C79-5779-FFCF-D567-84444B65B034}"/>
              </a:ext>
            </a:extLst>
          </p:cNvPr>
          <p:cNvSpPr>
            <a:spLocks noGrp="1"/>
          </p:cNvSpPr>
          <p:nvPr>
            <p:ph type="subTitle" idx="1"/>
          </p:nvPr>
        </p:nvSpPr>
        <p:spPr>
          <a:xfrm>
            <a:off x="677863" y="4276725"/>
            <a:ext cx="4429125" cy="1558925"/>
          </a:xfrm>
        </p:spPr>
        <p:txBody>
          <a:bodyPr>
            <a:normAutofit fontScale="92500" lnSpcReduction="20000"/>
          </a:bodyPr>
          <a:lstStyle/>
          <a:p>
            <a:pPr marL="0" indent="0">
              <a:buNone/>
            </a:pPr>
            <a:r>
              <a:rPr lang="en-US" spc="300" dirty="0"/>
              <a:t>Student Name:</a:t>
            </a:r>
          </a:p>
          <a:p>
            <a:pPr marL="0" indent="0">
              <a:buNone/>
            </a:pPr>
            <a:r>
              <a:rPr lang="en-US" spc="300" dirty="0"/>
              <a:t>Sudhanshu Biswas</a:t>
            </a:r>
          </a:p>
          <a:p>
            <a:pPr marL="0" indent="0">
              <a:buNone/>
            </a:pPr>
            <a:r>
              <a:rPr lang="en-US" spc="300" dirty="0"/>
              <a:t>Matriculation: 92128311</a:t>
            </a:r>
          </a:p>
          <a:p>
            <a:pPr marL="0" indent="0">
              <a:buNone/>
            </a:pPr>
            <a:r>
              <a:rPr lang="en-US" spc="300" dirty="0"/>
              <a:t>Course: Project: Java and Web Development</a:t>
            </a:r>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64" descr="Robotic hand and human hand almost touching with their pointer fingers">
            <a:extLst>
              <a:ext uri="{FF2B5EF4-FFF2-40B4-BE49-F238E27FC236}">
                <a16:creationId xmlns:a16="http://schemas.microsoft.com/office/drawing/2014/main" id="{6283EE56-2CEB-BAB5-9CBD-8C99CB423D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flipH="1">
            <a:off x="6669472" y="2092958"/>
            <a:ext cx="6858002" cy="2672081"/>
          </a:xfrm>
          <a:prstGeom prst="rect">
            <a:avLst/>
          </a:prstGeom>
        </p:spPr>
      </p:pic>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0" y="396117"/>
            <a:ext cx="5692977" cy="1158857"/>
          </a:xfrm>
        </p:spPr>
        <p:txBody>
          <a:bodyPr>
            <a:normAutofit fontScale="90000"/>
          </a:bodyPr>
          <a:lstStyle/>
          <a:p>
            <a:r>
              <a:rPr lang="en-US" dirty="0"/>
              <a:t>TABLE OF CONTENTS</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30008"/>
            <a:ext cx="5217173" cy="4351338"/>
          </a:xfrm>
        </p:spPr>
        <p:txBody>
          <a:bodyPr>
            <a:normAutofit/>
          </a:bodyPr>
          <a:lstStyle/>
          <a:p>
            <a:pPr marL="457200" indent="-457200">
              <a:buFont typeface="Wingdings" panose="05000000000000000000" pitchFamily="2" charset="2"/>
              <a:buChar char="q"/>
            </a:pPr>
            <a:r>
              <a:rPr lang="en-GB" dirty="0"/>
              <a:t>Architecture diagram</a:t>
            </a:r>
            <a:endParaRPr lang="en-US" dirty="0"/>
          </a:p>
          <a:p>
            <a:pPr marL="457200" indent="-457200">
              <a:buFont typeface="Wingdings" panose="05000000000000000000" pitchFamily="2" charset="2"/>
              <a:buChar char="q"/>
            </a:pPr>
            <a:r>
              <a:rPr lang="en-GB" dirty="0"/>
              <a:t>Purpose</a:t>
            </a:r>
          </a:p>
          <a:p>
            <a:pPr marL="457200" indent="-457200">
              <a:buFont typeface="Wingdings" panose="05000000000000000000" pitchFamily="2" charset="2"/>
              <a:buChar char="q"/>
            </a:pPr>
            <a:r>
              <a:rPr lang="en-GB" dirty="0">
                <a:ea typeface="+mj-lt"/>
                <a:cs typeface="+mj-lt"/>
              </a:rPr>
              <a:t>Technology Used</a:t>
            </a:r>
          </a:p>
          <a:p>
            <a:pPr marL="457200" indent="-457200">
              <a:buFont typeface="Wingdings" panose="05000000000000000000" pitchFamily="2" charset="2"/>
              <a:buChar char="q"/>
            </a:pPr>
            <a:r>
              <a:rPr lang="en-IN" dirty="0"/>
              <a:t>Improvements / Alterations</a:t>
            </a:r>
          </a:p>
          <a:p>
            <a:pPr marL="457200" indent="-457200">
              <a:buFont typeface="Wingdings" panose="05000000000000000000" pitchFamily="2" charset="2"/>
              <a:buChar char="q"/>
            </a:pPr>
            <a:r>
              <a:rPr lang="en-GB" dirty="0"/>
              <a:t>Demo 	</a:t>
            </a:r>
            <a:endParaRPr lang="en-US" dirty="0"/>
          </a:p>
        </p:txBody>
      </p:sp>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dirty="0"/>
              <a:t>2/1/20XX</a:t>
            </a:r>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a:xfrm>
            <a:off x="4038600" y="6347558"/>
            <a:ext cx="4114800" cy="365125"/>
          </a:xfrm>
        </p:spPr>
        <p:txBody>
          <a:bodyPr/>
          <a:lstStyle/>
          <a:p>
            <a:r>
              <a:rPr lang="en-US" dirty="0"/>
              <a:t>Accommodation Reservation System</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56F9FC-22E9-C25D-A0EA-A93E703247BC}"/>
              </a:ext>
            </a:extLst>
          </p:cNvPr>
          <p:cNvPicPr>
            <a:picLocks noChangeAspect="1"/>
          </p:cNvPicPr>
          <p:nvPr/>
        </p:nvPicPr>
        <p:blipFill rotWithShape="1">
          <a:blip r:embed="rId3"/>
          <a:srcRect l="27291" t="-641" b="641"/>
          <a:stretch/>
        </p:blipFill>
        <p:spPr>
          <a:xfrm>
            <a:off x="6190665" y="-79131"/>
            <a:ext cx="5426905" cy="6937131"/>
          </a:xfrm>
          <a:prstGeom prst="rect">
            <a:avLst/>
          </a:prstGeom>
        </p:spPr>
      </p:pic>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GB" sz="3600" dirty="0"/>
              <a:t>Architecture diagram</a:t>
            </a:r>
            <a:br>
              <a:rPr lang="en-US" dirty="0"/>
            </a:br>
            <a:endParaRPr lang="en-US" dirty="0"/>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574432" y="1487520"/>
            <a:ext cx="5426905" cy="4868830"/>
          </a:xfrm>
        </p:spPr>
        <p:txBody>
          <a:bodyPr vert="horz" lIns="91440" tIns="45720" rIns="91440" bIns="45720" rtlCol="0">
            <a:normAutofit/>
          </a:bodyPr>
          <a:lstStyle/>
          <a:p>
            <a:pPr algn="just"/>
            <a:r>
              <a:rPr lang="en-US" sz="1100" b="1" dirty="0"/>
              <a:t>Users</a:t>
            </a:r>
            <a:endParaRPr lang="en-US" sz="1000" b="1" dirty="0"/>
          </a:p>
          <a:p>
            <a:pPr algn="just">
              <a:buFont typeface="+mj-lt"/>
              <a:buAutoNum type="arabicPeriod"/>
            </a:pPr>
            <a:r>
              <a:rPr lang="en-US" sz="1000" b="1" dirty="0"/>
              <a:t>Users</a:t>
            </a:r>
            <a:r>
              <a:rPr lang="en-US" sz="1000" dirty="0"/>
              <a:t>: Multiple users can access the system.</a:t>
            </a:r>
          </a:p>
          <a:p>
            <a:pPr algn="just"/>
            <a:r>
              <a:rPr lang="en-US" sz="1000" b="1" dirty="0"/>
              <a:t>Sign-Up/Sign-In</a:t>
            </a:r>
          </a:p>
          <a:p>
            <a:pPr algn="just">
              <a:buFont typeface="+mj-lt"/>
              <a:buAutoNum type="arabicPeriod" startAt="2"/>
            </a:pPr>
            <a:r>
              <a:rPr lang="en-US" sz="1000" b="1" dirty="0"/>
              <a:t>Sign Up</a:t>
            </a:r>
            <a:r>
              <a:rPr lang="en-US" sz="1000" dirty="0"/>
              <a:t>: New users register, and their details are added to the database.</a:t>
            </a:r>
          </a:p>
          <a:p>
            <a:pPr algn="just">
              <a:buFont typeface="+mj-lt"/>
              <a:buAutoNum type="arabicPeriod" startAt="2"/>
            </a:pPr>
            <a:r>
              <a:rPr lang="en-US" sz="1000" b="1" dirty="0"/>
              <a:t>Sign In</a:t>
            </a:r>
            <a:r>
              <a:rPr lang="en-US" sz="1000" dirty="0"/>
              <a:t>: Existing users enter their credentials, which are checked against the database.</a:t>
            </a:r>
          </a:p>
          <a:p>
            <a:pPr algn="just"/>
            <a:r>
              <a:rPr lang="en-US" sz="1100" b="1" dirty="0"/>
              <a:t>Front-End (Web Browser)</a:t>
            </a:r>
          </a:p>
          <a:p>
            <a:pPr algn="just">
              <a:buFont typeface="+mj-lt"/>
              <a:buAutoNum type="arabicPeriod" startAt="4"/>
            </a:pPr>
            <a:r>
              <a:rPr lang="en-US" sz="1000" b="1" dirty="0" err="1"/>
              <a:t>SignInServlet</a:t>
            </a:r>
            <a:r>
              <a:rPr lang="en-US" sz="1000" dirty="0"/>
              <a:t>: Handles user sign-in, checking credentials against the database.</a:t>
            </a:r>
          </a:p>
          <a:p>
            <a:pPr algn="just">
              <a:buFont typeface="+mj-lt"/>
              <a:buAutoNum type="arabicPeriod" startAt="4"/>
            </a:pPr>
            <a:r>
              <a:rPr lang="en-US" sz="1000" b="1" dirty="0" err="1"/>
              <a:t>SignUpServlet</a:t>
            </a:r>
            <a:r>
              <a:rPr lang="en-US" sz="1000" dirty="0"/>
              <a:t>: Manages new user registrations, adding new user data to the database.</a:t>
            </a:r>
          </a:p>
          <a:p>
            <a:pPr algn="just">
              <a:buFont typeface="+mj-lt"/>
              <a:buAutoNum type="arabicPeriod" startAt="4"/>
            </a:pPr>
            <a:r>
              <a:rPr lang="en-US" sz="1000" b="1" dirty="0"/>
              <a:t>Home Page</a:t>
            </a:r>
            <a:r>
              <a:rPr lang="en-US" sz="1000" dirty="0"/>
              <a:t>: After sign-in, users are redirected to the home page.</a:t>
            </a:r>
          </a:p>
          <a:p>
            <a:pPr algn="just">
              <a:buFont typeface="+mj-lt"/>
              <a:buAutoNum type="arabicPeriod" startAt="4"/>
            </a:pPr>
            <a:r>
              <a:rPr lang="en-US" sz="1000" b="1" dirty="0"/>
              <a:t>Browse Accommodations</a:t>
            </a:r>
            <a:r>
              <a:rPr lang="en-US" sz="1000" dirty="0"/>
              <a:t>: Users can browse available accommodations.</a:t>
            </a:r>
          </a:p>
          <a:p>
            <a:pPr algn="just">
              <a:buFont typeface="+mj-lt"/>
              <a:buAutoNum type="arabicPeriod" startAt="4"/>
            </a:pPr>
            <a:r>
              <a:rPr lang="en-US" sz="1000" b="1" dirty="0"/>
              <a:t>View Accommodation</a:t>
            </a:r>
            <a:r>
              <a:rPr lang="en-US" sz="1000" dirty="0"/>
              <a:t>: Users view details of selected accommodations.</a:t>
            </a:r>
          </a:p>
          <a:p>
            <a:pPr algn="just">
              <a:buFont typeface="+mj-lt"/>
              <a:buAutoNum type="arabicPeriod" startAt="4"/>
            </a:pPr>
            <a:r>
              <a:rPr lang="en-US" sz="1000" b="1" dirty="0"/>
              <a:t>Book Accommodation</a:t>
            </a:r>
            <a:r>
              <a:rPr lang="en-US" sz="1000" dirty="0"/>
              <a:t>: Users proceed to book their chosen accommodation.</a:t>
            </a:r>
          </a:p>
          <a:p>
            <a:pPr algn="just"/>
            <a:r>
              <a:rPr lang="en-US" sz="1100" b="1" dirty="0"/>
              <a:t>Back-End (Java Servlet)</a:t>
            </a:r>
          </a:p>
          <a:p>
            <a:pPr algn="just">
              <a:buFont typeface="+mj-lt"/>
              <a:buAutoNum type="arabicPeriod" startAt="10"/>
            </a:pPr>
            <a:r>
              <a:rPr lang="en-US" sz="1000" b="1" dirty="0"/>
              <a:t>Java Servlet</a:t>
            </a:r>
            <a:r>
              <a:rPr lang="en-US" sz="1000" dirty="0"/>
              <a:t>: Handles business logic, processing user requests, and interacting with the database for both reading and writing data.</a:t>
            </a:r>
          </a:p>
          <a:p>
            <a:pPr algn="just"/>
            <a:r>
              <a:rPr lang="en-US" sz="1100" b="1" dirty="0"/>
              <a:t>Database</a:t>
            </a:r>
          </a:p>
          <a:p>
            <a:pPr algn="just">
              <a:buFont typeface="+mj-lt"/>
              <a:buAutoNum type="arabicPeriod" startAt="11"/>
            </a:pPr>
            <a:r>
              <a:rPr lang="en-US" sz="1000" b="1" dirty="0"/>
              <a:t>SQL Database</a:t>
            </a:r>
            <a:r>
              <a:rPr lang="en-US" sz="1000" dirty="0"/>
              <a:t>: Stores user information, accommodation details, and booking records.</a:t>
            </a:r>
          </a:p>
        </p:txBody>
      </p:sp>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a:t>2/1/20XX</a:t>
            </a:r>
            <a:endParaRPr lang="en-US" dirty="0"/>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dirty="0">
                <a:solidFill>
                  <a:srgbClr val="FF0000"/>
                </a:solidFill>
              </a:rPr>
              <a:t>Accommodation Reservation System</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solidFill>
                  <a:srgbClr val="FF0000"/>
                </a:solidFill>
              </a:rPr>
              <a:pPr/>
              <a:t>3</a:t>
            </a:fld>
            <a:endParaRPr lang="en-US" dirty="0">
              <a:solidFill>
                <a:srgbClr val="FF0000"/>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6531A2-0185-3484-626D-8426258A1B24}"/>
              </a:ext>
            </a:extLst>
          </p:cNvPr>
          <p:cNvPicPr>
            <a:picLocks noChangeAspect="1"/>
          </p:cNvPicPr>
          <p:nvPr/>
        </p:nvPicPr>
        <p:blipFill rotWithShape="1">
          <a:blip r:embed="rId3"/>
          <a:srcRect l="6601" t="10470" r="9390"/>
          <a:stretch/>
        </p:blipFill>
        <p:spPr>
          <a:xfrm>
            <a:off x="5408393" y="805609"/>
            <a:ext cx="5960136" cy="35729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1955326" y="2285161"/>
            <a:ext cx="4804852" cy="2577893"/>
          </a:xfrm>
        </p:spPr>
        <p:txBody>
          <a:bodyPr/>
          <a:lstStyle/>
          <a:p>
            <a:r>
              <a:rPr lang="en-US" dirty="0">
                <a:solidFill>
                  <a:srgbClr val="FF0000"/>
                </a:solidFill>
              </a:rPr>
              <a:t>PURPOSE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a:normAutofit fontScale="85000" lnSpcReduction="10000"/>
          </a:bodyPr>
          <a:lstStyle/>
          <a:p>
            <a:r>
              <a:rPr lang="en-US" dirty="0"/>
              <a:t>Accommodation Reservation System</a:t>
            </a:r>
          </a:p>
        </p:txBody>
      </p:sp>
    </p:spTree>
    <p:extLst>
      <p:ext uri="{BB962C8B-B14F-4D97-AF65-F5344CB8AC3E}">
        <p14:creationId xmlns:p14="http://schemas.microsoft.com/office/powerpoint/2010/main" val="7127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r>
              <a:rPr lang="en-GB" dirty="0"/>
              <a:t>Purpose Of The Web Application:</a:t>
            </a:r>
            <a:endParaRPr lang="en-US" dirty="0"/>
          </a:p>
        </p:txBody>
      </p:sp>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a:lstStyle/>
          <a:p>
            <a:r>
              <a:rPr lang="en-US" dirty="0"/>
              <a:t>Accommodation Reservation System</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5</a:t>
            </a:fld>
            <a:endParaRPr lang="en-US" dirty="0"/>
          </a:p>
        </p:txBody>
      </p:sp>
      <p:sp>
        <p:nvSpPr>
          <p:cNvPr id="2" name="TextBox 1">
            <a:extLst>
              <a:ext uri="{FF2B5EF4-FFF2-40B4-BE49-F238E27FC236}">
                <a16:creationId xmlns:a16="http://schemas.microsoft.com/office/drawing/2014/main" id="{8B776B07-2EEC-5A21-7525-55A32E4BAB22}"/>
              </a:ext>
            </a:extLst>
          </p:cNvPr>
          <p:cNvSpPr txBox="1"/>
          <p:nvPr/>
        </p:nvSpPr>
        <p:spPr>
          <a:xfrm>
            <a:off x="791098" y="2128543"/>
            <a:ext cx="6495003" cy="3139321"/>
          </a:xfrm>
          <a:prstGeom prst="rect">
            <a:avLst/>
          </a:prstGeom>
          <a:noFill/>
        </p:spPr>
        <p:txBody>
          <a:bodyPr wrap="square" rtlCol="0">
            <a:spAutoFit/>
          </a:bodyPr>
          <a:lstStyle/>
          <a:p>
            <a:pPr algn="just"/>
            <a:r>
              <a:rPr lang="en-IN" dirty="0"/>
              <a:t>The Accommodation Reservation System is focused and designed to provide users with a seamless ,pain free and efficient way to book your  own, any type of accommodation in just matter of minutes. Users in the web application can browse through a lot of different variety of accommodations , hotels , apartments also there are tropical , natural, trending , county-side , beachfront , cabins, etc. As per the users choice he can choose his preferred  location , pricing and amenities the one which suites him and his pocket well. </a:t>
            </a:r>
            <a:r>
              <a:rPr lang="en-US" dirty="0"/>
              <a:t>The system is intended to simplify the process of finding and booking accommodations, ensuring a user-friendly experience.</a:t>
            </a:r>
            <a:endParaRPr lang="en-IN" dirty="0"/>
          </a:p>
        </p:txBody>
      </p:sp>
      <p:pic>
        <p:nvPicPr>
          <p:cNvPr id="4" name="Picture 3">
            <a:extLst>
              <a:ext uri="{FF2B5EF4-FFF2-40B4-BE49-F238E27FC236}">
                <a16:creationId xmlns:a16="http://schemas.microsoft.com/office/drawing/2014/main" id="{3BC62AF9-1082-DEF3-6A3B-967088941C68}"/>
              </a:ext>
            </a:extLst>
          </p:cNvPr>
          <p:cNvPicPr>
            <a:picLocks noChangeAspect="1"/>
          </p:cNvPicPr>
          <p:nvPr/>
        </p:nvPicPr>
        <p:blipFill>
          <a:blip r:embed="rId3"/>
          <a:stretch>
            <a:fillRect/>
          </a:stretch>
        </p:blipFill>
        <p:spPr>
          <a:xfrm>
            <a:off x="8610600" y="1690688"/>
            <a:ext cx="2423943" cy="40669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399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a:normAutofit fontScale="90000"/>
          </a:bodyPr>
          <a:lstStyle/>
          <a:p>
            <a:pPr algn="just"/>
            <a:r>
              <a:rPr lang="en-GB" dirty="0">
                <a:ea typeface="+mj-lt"/>
                <a:cs typeface="+mj-lt"/>
              </a:rPr>
              <a:t>Technology choices/Used: (Front-End) </a:t>
            </a:r>
            <a:endParaRPr lang="en-US" dirty="0"/>
          </a:p>
        </p:txBody>
      </p:sp>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a:lstStyle/>
          <a:p>
            <a:pPr algn="just"/>
            <a:r>
              <a:rPr lang="en-US"/>
              <a:t>2/1/20XX</a:t>
            </a:r>
            <a:endParaRPr lang="en-US" dirty="0"/>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a:lstStyle/>
          <a:p>
            <a:r>
              <a:rPr lang="en-US" dirty="0"/>
              <a:t>Accommodation Reservation System</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a:lstStyle/>
          <a:p>
            <a:fld id="{80967E29-1480-472A-9FC5-C4768A52587C}" type="slidenum">
              <a:rPr lang="en-US" smtClean="0"/>
              <a:pPr/>
              <a:t>6</a:t>
            </a:fld>
            <a:endParaRPr lang="en-US" dirty="0"/>
          </a:p>
        </p:txBody>
      </p:sp>
      <p:grpSp>
        <p:nvGrpSpPr>
          <p:cNvPr id="50" name="Group 49">
            <a:extLst>
              <a:ext uri="{FF2B5EF4-FFF2-40B4-BE49-F238E27FC236}">
                <a16:creationId xmlns:a16="http://schemas.microsoft.com/office/drawing/2014/main" id="{37E35C3C-1349-8389-86F3-8360A5D7DC3D}"/>
              </a:ext>
            </a:extLst>
          </p:cNvPr>
          <p:cNvGrpSpPr/>
          <p:nvPr/>
        </p:nvGrpSpPr>
        <p:grpSpPr>
          <a:xfrm>
            <a:off x="1181100" y="3211433"/>
            <a:ext cx="1965959" cy="435133"/>
            <a:chOff x="658585" y="1958102"/>
            <a:chExt cx="1965959" cy="435133"/>
          </a:xfrm>
        </p:grpSpPr>
        <p:sp>
          <p:nvSpPr>
            <p:cNvPr id="88" name="Rectangle 87">
              <a:extLst>
                <a:ext uri="{FF2B5EF4-FFF2-40B4-BE49-F238E27FC236}">
                  <a16:creationId xmlns:a16="http://schemas.microsoft.com/office/drawing/2014/main" id="{9ADADD8F-A269-B94B-7979-12BC845E6ECA}"/>
                </a:ext>
              </a:extLst>
            </p:cNvPr>
            <p:cNvSpPr/>
            <p:nvPr/>
          </p:nvSpPr>
          <p:spPr>
            <a:xfrm rot="16200000">
              <a:off x="1423998" y="1192689"/>
              <a:ext cx="435133" cy="1965959"/>
            </a:xfrm>
            <a:prstGeom prst="rect">
              <a:avLst/>
            </a:prstGeom>
            <a:solidFill>
              <a:schemeClr val="accent1"/>
            </a:solidFill>
            <a:ln w="25400">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9CF69255-BC80-8820-5155-0522FD2E1EC7}"/>
                </a:ext>
              </a:extLst>
            </p:cNvPr>
            <p:cNvSpPr txBox="1"/>
            <p:nvPr/>
          </p:nvSpPr>
          <p:spPr>
            <a:xfrm rot="21600000">
              <a:off x="65858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just" defTabSz="800100">
                <a:lnSpc>
                  <a:spcPct val="90000"/>
                </a:lnSpc>
                <a:spcBef>
                  <a:spcPct val="0"/>
                </a:spcBef>
                <a:spcAft>
                  <a:spcPct val="35000"/>
                </a:spcAft>
                <a:buNone/>
              </a:pPr>
              <a:r>
                <a:rPr lang="en-US" sz="1800" kern="1200" dirty="0">
                  <a:solidFill>
                    <a:schemeClr val="bg1"/>
                  </a:solidFill>
                </a:rPr>
                <a:t>HTML</a:t>
              </a:r>
            </a:p>
          </p:txBody>
        </p:sp>
      </p:grpSp>
      <p:grpSp>
        <p:nvGrpSpPr>
          <p:cNvPr id="51" name="Group 50">
            <a:extLst>
              <a:ext uri="{FF2B5EF4-FFF2-40B4-BE49-F238E27FC236}">
                <a16:creationId xmlns:a16="http://schemas.microsoft.com/office/drawing/2014/main" id="{C02E8B15-1DC4-E660-891B-6FD4DCB289AE}"/>
              </a:ext>
            </a:extLst>
          </p:cNvPr>
          <p:cNvGrpSpPr/>
          <p:nvPr/>
        </p:nvGrpSpPr>
        <p:grpSpPr>
          <a:xfrm>
            <a:off x="525780" y="1253331"/>
            <a:ext cx="3276599" cy="1522968"/>
            <a:chOff x="3265" y="0"/>
            <a:chExt cx="3276599" cy="1522968"/>
          </a:xfrm>
        </p:grpSpPr>
        <p:sp>
          <p:nvSpPr>
            <p:cNvPr id="86" name="Rectangle 85">
              <a:extLst>
                <a:ext uri="{FF2B5EF4-FFF2-40B4-BE49-F238E27FC236}">
                  <a16:creationId xmlns:a16="http://schemas.microsoft.com/office/drawing/2014/main" id="{A63271FA-A8A0-29AA-5404-4C5BC27CCE2D}"/>
                </a:ext>
              </a:extLst>
            </p:cNvPr>
            <p:cNvSpPr/>
            <p:nvPr/>
          </p:nvSpPr>
          <p:spPr>
            <a:xfrm>
              <a:off x="3265" y="0"/>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9E8790A3-9976-C972-BF9B-C8E207761A33}"/>
                </a:ext>
              </a:extLst>
            </p:cNvPr>
            <p:cNvSpPr txBox="1"/>
            <p:nvPr/>
          </p:nvSpPr>
          <p:spPr>
            <a:xfrm>
              <a:off x="3265" y="0"/>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b" anchorCtr="1">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dirty="0"/>
                <a:t>Structures the content of web pages. Defines the layout of the pages, such as headers, footers, sections, and forms for user input.</a:t>
              </a:r>
            </a:p>
          </p:txBody>
        </p:sp>
      </p:grpSp>
      <p:sp>
        <p:nvSpPr>
          <p:cNvPr id="52" name="Straight Connector 51">
            <a:extLst>
              <a:ext uri="{FF2B5EF4-FFF2-40B4-BE49-F238E27FC236}">
                <a16:creationId xmlns:a16="http://schemas.microsoft.com/office/drawing/2014/main" id="{E6CBA3E7-1563-527D-63F9-62C97A76CB08}"/>
              </a:ext>
            </a:extLst>
          </p:cNvPr>
          <p:cNvSpPr/>
          <p:nvPr/>
        </p:nvSpPr>
        <p:spPr>
          <a:xfrm>
            <a:off x="2164080" y="2863326"/>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53" name="Oval 52">
            <a:extLst>
              <a:ext uri="{FF2B5EF4-FFF2-40B4-BE49-F238E27FC236}">
                <a16:creationId xmlns:a16="http://schemas.microsoft.com/office/drawing/2014/main" id="{FEEA2883-9B59-8B9E-4775-22FF22606366}"/>
              </a:ext>
            </a:extLst>
          </p:cNvPr>
          <p:cNvSpPr/>
          <p:nvPr/>
        </p:nvSpPr>
        <p:spPr>
          <a:xfrm>
            <a:off x="2128382" y="2854449"/>
            <a:ext cx="87026" cy="87026"/>
          </a:xfrm>
          <a:prstGeom prst="ellipse">
            <a:avLst/>
          </a:prstGeom>
          <a:solidFill>
            <a:schemeClr val="accent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54" name="Group 53">
            <a:extLst>
              <a:ext uri="{FF2B5EF4-FFF2-40B4-BE49-F238E27FC236}">
                <a16:creationId xmlns:a16="http://schemas.microsoft.com/office/drawing/2014/main" id="{EE512BF0-BD29-EF22-5AE1-E7A5486D2818}"/>
              </a:ext>
            </a:extLst>
          </p:cNvPr>
          <p:cNvGrpSpPr/>
          <p:nvPr/>
        </p:nvGrpSpPr>
        <p:grpSpPr>
          <a:xfrm>
            <a:off x="3147060" y="3211433"/>
            <a:ext cx="1965959" cy="435133"/>
            <a:chOff x="2624545" y="1958102"/>
            <a:chExt cx="1965959" cy="435133"/>
          </a:xfrm>
        </p:grpSpPr>
        <p:sp>
          <p:nvSpPr>
            <p:cNvPr id="84" name="Rectangle 83">
              <a:extLst>
                <a:ext uri="{FF2B5EF4-FFF2-40B4-BE49-F238E27FC236}">
                  <a16:creationId xmlns:a16="http://schemas.microsoft.com/office/drawing/2014/main" id="{4A8E5409-33FE-DB00-FE57-1E7FA010274D}"/>
                </a:ext>
              </a:extLst>
            </p:cNvPr>
            <p:cNvSpPr/>
            <p:nvPr/>
          </p:nvSpPr>
          <p:spPr>
            <a:xfrm>
              <a:off x="2624545" y="1958102"/>
              <a:ext cx="1965959" cy="435133"/>
            </a:xfrm>
            <a:prstGeom prst="rect">
              <a:avLst/>
            </a:prstGeom>
            <a:solidFill>
              <a:schemeClr val="accent1">
                <a:lumMod val="40000"/>
                <a:lumOff val="60000"/>
              </a:schemeClr>
            </a:solidFill>
            <a:ln w="25400">
              <a:noFill/>
            </a:ln>
          </p:spPr>
          <p:style>
            <a:lnRef idx="2">
              <a:scrgbClr r="0" g="0" b="0"/>
            </a:lnRef>
            <a:fillRef idx="1">
              <a:scrgbClr r="0" g="0" b="0"/>
            </a:fillRef>
            <a:effectRef idx="0">
              <a:schemeClr val="accent5">
                <a:hueOff val="-1731721"/>
                <a:satOff val="-3008"/>
                <a:lumOff val="196"/>
                <a:alphaOff val="0"/>
              </a:schemeClr>
            </a:effectRef>
            <a:fontRef idx="minor">
              <a:schemeClr val="lt1"/>
            </a:fontRef>
          </p:style>
        </p:sp>
        <p:sp>
          <p:nvSpPr>
            <p:cNvPr id="85" name="TextBox 84">
              <a:extLst>
                <a:ext uri="{FF2B5EF4-FFF2-40B4-BE49-F238E27FC236}">
                  <a16:creationId xmlns:a16="http://schemas.microsoft.com/office/drawing/2014/main" id="{92C4AF93-749C-3775-38E6-B8D955EC0E22}"/>
                </a:ext>
              </a:extLst>
            </p:cNvPr>
            <p:cNvSpPr txBox="1"/>
            <p:nvPr/>
          </p:nvSpPr>
          <p:spPr>
            <a:xfrm>
              <a:off x="262454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just" defTabSz="800100">
                <a:lnSpc>
                  <a:spcPct val="90000"/>
                </a:lnSpc>
                <a:spcBef>
                  <a:spcPct val="0"/>
                </a:spcBef>
                <a:spcAft>
                  <a:spcPct val="35000"/>
                </a:spcAft>
                <a:buNone/>
              </a:pPr>
              <a:r>
                <a:rPr lang="en-US" sz="1800" kern="1200" dirty="0">
                  <a:solidFill>
                    <a:schemeClr val="bg1"/>
                  </a:solidFill>
                </a:rPr>
                <a:t>CSS</a:t>
              </a:r>
            </a:p>
          </p:txBody>
        </p:sp>
      </p:grpSp>
      <p:grpSp>
        <p:nvGrpSpPr>
          <p:cNvPr id="55" name="Group 54">
            <a:extLst>
              <a:ext uri="{FF2B5EF4-FFF2-40B4-BE49-F238E27FC236}">
                <a16:creationId xmlns:a16="http://schemas.microsoft.com/office/drawing/2014/main" id="{37FC4DFC-3EE3-B914-6B1C-80B667E53995}"/>
              </a:ext>
            </a:extLst>
          </p:cNvPr>
          <p:cNvGrpSpPr/>
          <p:nvPr/>
        </p:nvGrpSpPr>
        <p:grpSpPr>
          <a:xfrm>
            <a:off x="2719251" y="4081700"/>
            <a:ext cx="2821578" cy="1522968"/>
            <a:chOff x="2196736" y="2828369"/>
            <a:chExt cx="2821578" cy="1522968"/>
          </a:xfrm>
        </p:grpSpPr>
        <p:sp>
          <p:nvSpPr>
            <p:cNvPr id="82" name="Rectangle 81">
              <a:extLst>
                <a:ext uri="{FF2B5EF4-FFF2-40B4-BE49-F238E27FC236}">
                  <a16:creationId xmlns:a16="http://schemas.microsoft.com/office/drawing/2014/main" id="{13A2756B-2984-5D3B-C47C-F702ECCD4C58}"/>
                </a:ext>
              </a:extLst>
            </p:cNvPr>
            <p:cNvSpPr/>
            <p:nvPr/>
          </p:nvSpPr>
          <p:spPr>
            <a:xfrm>
              <a:off x="2196736" y="2828369"/>
              <a:ext cx="2821578"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3" name="TextBox 82">
              <a:extLst>
                <a:ext uri="{FF2B5EF4-FFF2-40B4-BE49-F238E27FC236}">
                  <a16:creationId xmlns:a16="http://schemas.microsoft.com/office/drawing/2014/main" id="{6771F34D-273F-A92F-602E-3C4BC4911F39}"/>
                </a:ext>
              </a:extLst>
            </p:cNvPr>
            <p:cNvSpPr txBox="1"/>
            <p:nvPr/>
          </p:nvSpPr>
          <p:spPr>
            <a:xfrm>
              <a:off x="2196736" y="2828369"/>
              <a:ext cx="2821578"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t" anchorCtr="1">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dirty="0"/>
                <a:t>Styles the HTML part of the page and give the more enhancing looks and visual appeal. Also Applies various designs and elements like fonts , colors , layouts, etc.</a:t>
              </a:r>
            </a:p>
          </p:txBody>
        </p:sp>
      </p:grpSp>
      <p:sp>
        <p:nvSpPr>
          <p:cNvPr id="56" name="Straight Connector 55">
            <a:extLst>
              <a:ext uri="{FF2B5EF4-FFF2-40B4-BE49-F238E27FC236}">
                <a16:creationId xmlns:a16="http://schemas.microsoft.com/office/drawing/2014/main" id="{F5FF545C-DEBA-0DE0-9D58-B52C6871B22D}"/>
              </a:ext>
            </a:extLst>
          </p:cNvPr>
          <p:cNvSpPr/>
          <p:nvPr/>
        </p:nvSpPr>
        <p:spPr>
          <a:xfrm>
            <a:off x="4130040" y="3646566"/>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57" name="Oval 56">
            <a:extLst>
              <a:ext uri="{FF2B5EF4-FFF2-40B4-BE49-F238E27FC236}">
                <a16:creationId xmlns:a16="http://schemas.microsoft.com/office/drawing/2014/main" id="{C8943D3F-C121-240E-2C0D-17D68B75B3A3}"/>
              </a:ext>
            </a:extLst>
          </p:cNvPr>
          <p:cNvSpPr/>
          <p:nvPr/>
        </p:nvSpPr>
        <p:spPr>
          <a:xfrm>
            <a:off x="4086527" y="3916523"/>
            <a:ext cx="87026" cy="87026"/>
          </a:xfrm>
          <a:prstGeom prst="ellipse">
            <a:avLst/>
          </a:prstGeom>
          <a:solidFill>
            <a:schemeClr val="accent1">
              <a:lumMod val="40000"/>
              <a:lumOff val="60000"/>
            </a:schemeClr>
          </a:solidFill>
          <a:ln>
            <a:noFill/>
          </a:ln>
        </p:spPr>
        <p:style>
          <a:lnRef idx="2">
            <a:scrgbClr r="0" g="0" b="0"/>
          </a:lnRef>
          <a:fillRef idx="1">
            <a:scrgbClr r="0" g="0" b="0"/>
          </a:fillRef>
          <a:effectRef idx="0">
            <a:schemeClr val="accent5">
              <a:hueOff val="-1731721"/>
              <a:satOff val="-3008"/>
              <a:lumOff val="196"/>
              <a:alphaOff val="0"/>
            </a:schemeClr>
          </a:effectRef>
          <a:fontRef idx="minor">
            <a:schemeClr val="lt1"/>
          </a:fontRef>
        </p:style>
      </p:sp>
      <p:grpSp>
        <p:nvGrpSpPr>
          <p:cNvPr id="58" name="Group 57">
            <a:extLst>
              <a:ext uri="{FF2B5EF4-FFF2-40B4-BE49-F238E27FC236}">
                <a16:creationId xmlns:a16="http://schemas.microsoft.com/office/drawing/2014/main" id="{22F0F409-23E9-BF87-71F2-4CF836601855}"/>
              </a:ext>
            </a:extLst>
          </p:cNvPr>
          <p:cNvGrpSpPr/>
          <p:nvPr/>
        </p:nvGrpSpPr>
        <p:grpSpPr>
          <a:xfrm>
            <a:off x="5113020" y="3211433"/>
            <a:ext cx="1965959" cy="435133"/>
            <a:chOff x="4590505" y="1958102"/>
            <a:chExt cx="1965959" cy="435133"/>
          </a:xfrm>
        </p:grpSpPr>
        <p:sp>
          <p:nvSpPr>
            <p:cNvPr id="80" name="Rectangle 79">
              <a:extLst>
                <a:ext uri="{FF2B5EF4-FFF2-40B4-BE49-F238E27FC236}">
                  <a16:creationId xmlns:a16="http://schemas.microsoft.com/office/drawing/2014/main" id="{6227FB76-3426-5127-C367-33D757113A1C}"/>
                </a:ext>
              </a:extLst>
            </p:cNvPr>
            <p:cNvSpPr/>
            <p:nvPr/>
          </p:nvSpPr>
          <p:spPr>
            <a:xfrm>
              <a:off x="4590505" y="1958102"/>
              <a:ext cx="1965959" cy="435133"/>
            </a:xfrm>
            <a:prstGeom prst="rect">
              <a:avLst/>
            </a:prstGeom>
            <a:solidFill>
              <a:schemeClr val="accent3"/>
            </a:solidFill>
            <a:ln w="25400">
              <a:noFill/>
            </a:ln>
          </p:spPr>
          <p:style>
            <a:lnRef idx="2">
              <a:scrgbClr r="0" g="0" b="0"/>
            </a:lnRef>
            <a:fillRef idx="1">
              <a:scrgbClr r="0" g="0" b="0"/>
            </a:fillRef>
            <a:effectRef idx="0">
              <a:schemeClr val="accent5">
                <a:hueOff val="-3463443"/>
                <a:satOff val="-6016"/>
                <a:lumOff val="392"/>
                <a:alphaOff val="0"/>
              </a:schemeClr>
            </a:effectRef>
            <a:fontRef idx="minor">
              <a:schemeClr val="lt1"/>
            </a:fontRef>
          </p:style>
        </p:sp>
        <p:sp>
          <p:nvSpPr>
            <p:cNvPr id="81" name="TextBox 80">
              <a:extLst>
                <a:ext uri="{FF2B5EF4-FFF2-40B4-BE49-F238E27FC236}">
                  <a16:creationId xmlns:a16="http://schemas.microsoft.com/office/drawing/2014/main" id="{727E0ABF-370C-58A2-6867-504C964F4984}"/>
                </a:ext>
              </a:extLst>
            </p:cNvPr>
            <p:cNvSpPr txBox="1"/>
            <p:nvPr/>
          </p:nvSpPr>
          <p:spPr>
            <a:xfrm>
              <a:off x="459050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just" defTabSz="800100">
                <a:lnSpc>
                  <a:spcPct val="90000"/>
                </a:lnSpc>
                <a:spcBef>
                  <a:spcPct val="0"/>
                </a:spcBef>
                <a:spcAft>
                  <a:spcPct val="35000"/>
                </a:spcAft>
                <a:buNone/>
              </a:pPr>
              <a:r>
                <a:rPr lang="en-US" sz="1800" kern="1200" dirty="0">
                  <a:solidFill>
                    <a:schemeClr val="bg1"/>
                  </a:solidFill>
                </a:rPr>
                <a:t>Java-Script</a:t>
              </a:r>
            </a:p>
          </p:txBody>
        </p:sp>
      </p:grpSp>
      <p:grpSp>
        <p:nvGrpSpPr>
          <p:cNvPr id="59" name="Group 58">
            <a:extLst>
              <a:ext uri="{FF2B5EF4-FFF2-40B4-BE49-F238E27FC236}">
                <a16:creationId xmlns:a16="http://schemas.microsoft.com/office/drawing/2014/main" id="{0CADBF30-B80D-1F27-9EBA-34F016F399E8}"/>
              </a:ext>
            </a:extLst>
          </p:cNvPr>
          <p:cNvGrpSpPr/>
          <p:nvPr/>
        </p:nvGrpSpPr>
        <p:grpSpPr>
          <a:xfrm>
            <a:off x="4457700" y="1253331"/>
            <a:ext cx="3276599" cy="1522968"/>
            <a:chOff x="3935185" y="0"/>
            <a:chExt cx="3276599" cy="1522968"/>
          </a:xfrm>
        </p:grpSpPr>
        <p:sp>
          <p:nvSpPr>
            <p:cNvPr id="78" name="Rectangle 77">
              <a:extLst>
                <a:ext uri="{FF2B5EF4-FFF2-40B4-BE49-F238E27FC236}">
                  <a16:creationId xmlns:a16="http://schemas.microsoft.com/office/drawing/2014/main" id="{5C9933C6-4525-200A-285E-2B62703CBDE7}"/>
                </a:ext>
              </a:extLst>
            </p:cNvPr>
            <p:cNvSpPr/>
            <p:nvPr/>
          </p:nvSpPr>
          <p:spPr>
            <a:xfrm>
              <a:off x="3935185" y="0"/>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9" name="TextBox 78">
              <a:extLst>
                <a:ext uri="{FF2B5EF4-FFF2-40B4-BE49-F238E27FC236}">
                  <a16:creationId xmlns:a16="http://schemas.microsoft.com/office/drawing/2014/main" id="{84DE6142-9BFC-3753-BFBC-2358CBB0A858}"/>
                </a:ext>
              </a:extLst>
            </p:cNvPr>
            <p:cNvSpPr txBox="1"/>
            <p:nvPr/>
          </p:nvSpPr>
          <p:spPr>
            <a:xfrm>
              <a:off x="3935185" y="0"/>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b" anchorCtr="1">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b="0" i="0" kern="1200" dirty="0"/>
                <a:t> </a:t>
              </a:r>
              <a:endParaRPr lang="en-US" sz="1400" kern="1200" dirty="0"/>
            </a:p>
          </p:txBody>
        </p:sp>
      </p:grpSp>
      <p:sp>
        <p:nvSpPr>
          <p:cNvPr id="60" name="Straight Connector 59">
            <a:extLst>
              <a:ext uri="{FF2B5EF4-FFF2-40B4-BE49-F238E27FC236}">
                <a16:creationId xmlns:a16="http://schemas.microsoft.com/office/drawing/2014/main" id="{CCE64028-0645-9C1D-2E20-4CF609682B9F}"/>
              </a:ext>
            </a:extLst>
          </p:cNvPr>
          <p:cNvSpPr/>
          <p:nvPr/>
        </p:nvSpPr>
        <p:spPr>
          <a:xfrm>
            <a:off x="6096000" y="2863326"/>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61" name="Oval 60">
            <a:extLst>
              <a:ext uri="{FF2B5EF4-FFF2-40B4-BE49-F238E27FC236}">
                <a16:creationId xmlns:a16="http://schemas.microsoft.com/office/drawing/2014/main" id="{6BF6CBDE-F238-90E4-7645-805186306897}"/>
              </a:ext>
            </a:extLst>
          </p:cNvPr>
          <p:cNvSpPr/>
          <p:nvPr/>
        </p:nvSpPr>
        <p:spPr>
          <a:xfrm>
            <a:off x="6052487" y="2854449"/>
            <a:ext cx="87026" cy="87026"/>
          </a:xfrm>
          <a:prstGeom prst="ellipse">
            <a:avLst/>
          </a:prstGeom>
          <a:solidFill>
            <a:schemeClr val="accent3"/>
          </a:solidFill>
          <a:ln>
            <a:noFill/>
          </a:ln>
        </p:spPr>
        <p:style>
          <a:lnRef idx="2">
            <a:scrgbClr r="0" g="0" b="0"/>
          </a:lnRef>
          <a:fillRef idx="1">
            <a:scrgbClr r="0" g="0" b="0"/>
          </a:fillRef>
          <a:effectRef idx="0">
            <a:schemeClr val="accent5">
              <a:hueOff val="-3463443"/>
              <a:satOff val="-6016"/>
              <a:lumOff val="392"/>
              <a:alphaOff val="0"/>
            </a:schemeClr>
          </a:effectRef>
          <a:fontRef idx="minor">
            <a:schemeClr val="lt1"/>
          </a:fontRef>
        </p:style>
      </p:sp>
      <p:grpSp>
        <p:nvGrpSpPr>
          <p:cNvPr id="62" name="Group 61">
            <a:extLst>
              <a:ext uri="{FF2B5EF4-FFF2-40B4-BE49-F238E27FC236}">
                <a16:creationId xmlns:a16="http://schemas.microsoft.com/office/drawing/2014/main" id="{16432062-BF91-2CB7-72B2-B2B79DCEC949}"/>
              </a:ext>
            </a:extLst>
          </p:cNvPr>
          <p:cNvGrpSpPr/>
          <p:nvPr/>
        </p:nvGrpSpPr>
        <p:grpSpPr>
          <a:xfrm>
            <a:off x="7078980" y="3211433"/>
            <a:ext cx="1965959" cy="435133"/>
            <a:chOff x="6556465" y="1958102"/>
            <a:chExt cx="1965959" cy="435133"/>
          </a:xfrm>
        </p:grpSpPr>
        <p:sp>
          <p:nvSpPr>
            <p:cNvPr id="76" name="Rectangle 75">
              <a:extLst>
                <a:ext uri="{FF2B5EF4-FFF2-40B4-BE49-F238E27FC236}">
                  <a16:creationId xmlns:a16="http://schemas.microsoft.com/office/drawing/2014/main" id="{508990EA-7E19-CB93-8BDB-0546C1EF1144}"/>
                </a:ext>
              </a:extLst>
            </p:cNvPr>
            <p:cNvSpPr/>
            <p:nvPr/>
          </p:nvSpPr>
          <p:spPr>
            <a:xfrm>
              <a:off x="6556465" y="1958102"/>
              <a:ext cx="1965959" cy="435133"/>
            </a:xfrm>
            <a:prstGeom prst="rect">
              <a:avLst/>
            </a:prstGeom>
            <a:solidFill>
              <a:schemeClr val="accent3">
                <a:lumMod val="40000"/>
                <a:lumOff val="60000"/>
              </a:schemeClr>
            </a:solidFill>
            <a:ln w="25400">
              <a:noFill/>
            </a:ln>
          </p:spPr>
          <p:style>
            <a:lnRef idx="2">
              <a:scrgbClr r="0" g="0" b="0"/>
            </a:lnRef>
            <a:fillRef idx="1">
              <a:scrgbClr r="0" g="0" b="0"/>
            </a:fillRef>
            <a:effectRef idx="0">
              <a:schemeClr val="accent5">
                <a:hueOff val="-5195164"/>
                <a:satOff val="-9024"/>
                <a:lumOff val="588"/>
                <a:alphaOff val="0"/>
              </a:schemeClr>
            </a:effectRef>
            <a:fontRef idx="minor">
              <a:schemeClr val="lt1"/>
            </a:fontRef>
          </p:style>
        </p:sp>
        <p:sp>
          <p:nvSpPr>
            <p:cNvPr id="77" name="TextBox 76">
              <a:extLst>
                <a:ext uri="{FF2B5EF4-FFF2-40B4-BE49-F238E27FC236}">
                  <a16:creationId xmlns:a16="http://schemas.microsoft.com/office/drawing/2014/main" id="{AE36B325-98DC-3533-17E3-EC574DAC0ABA}"/>
                </a:ext>
              </a:extLst>
            </p:cNvPr>
            <p:cNvSpPr txBox="1"/>
            <p:nvPr/>
          </p:nvSpPr>
          <p:spPr>
            <a:xfrm>
              <a:off x="655646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just" defTabSz="800100">
                <a:lnSpc>
                  <a:spcPct val="90000"/>
                </a:lnSpc>
                <a:spcBef>
                  <a:spcPct val="0"/>
                </a:spcBef>
                <a:spcAft>
                  <a:spcPct val="35000"/>
                </a:spcAft>
                <a:buNone/>
              </a:pPr>
              <a:r>
                <a:rPr lang="en-US" sz="1800" kern="1200" dirty="0">
                  <a:solidFill>
                    <a:schemeClr val="bg1"/>
                  </a:solidFill>
                </a:rPr>
                <a:t>Java Server Pages</a:t>
              </a:r>
            </a:p>
          </p:txBody>
        </p:sp>
      </p:grpSp>
      <p:grpSp>
        <p:nvGrpSpPr>
          <p:cNvPr id="63" name="Group 62">
            <a:extLst>
              <a:ext uri="{FF2B5EF4-FFF2-40B4-BE49-F238E27FC236}">
                <a16:creationId xmlns:a16="http://schemas.microsoft.com/office/drawing/2014/main" id="{13B9E728-2FA2-CFF8-2DA3-3AAA4081637B}"/>
              </a:ext>
            </a:extLst>
          </p:cNvPr>
          <p:cNvGrpSpPr/>
          <p:nvPr/>
        </p:nvGrpSpPr>
        <p:grpSpPr>
          <a:xfrm>
            <a:off x="6423660" y="4081700"/>
            <a:ext cx="3276599" cy="1522968"/>
            <a:chOff x="5901145" y="2828369"/>
            <a:chExt cx="3276599" cy="1522968"/>
          </a:xfrm>
        </p:grpSpPr>
        <p:sp>
          <p:nvSpPr>
            <p:cNvPr id="74" name="Rectangle 73">
              <a:extLst>
                <a:ext uri="{FF2B5EF4-FFF2-40B4-BE49-F238E27FC236}">
                  <a16:creationId xmlns:a16="http://schemas.microsoft.com/office/drawing/2014/main" id="{23661D33-42C5-98F9-1BF0-32A5EEA08FC5}"/>
                </a:ext>
              </a:extLst>
            </p:cNvPr>
            <p:cNvSpPr/>
            <p:nvPr/>
          </p:nvSpPr>
          <p:spPr>
            <a:xfrm>
              <a:off x="5901145" y="2828369"/>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5" name="TextBox 74">
              <a:extLst>
                <a:ext uri="{FF2B5EF4-FFF2-40B4-BE49-F238E27FC236}">
                  <a16:creationId xmlns:a16="http://schemas.microsoft.com/office/drawing/2014/main" id="{EE4A961C-A6D4-6E78-EB9E-EB5C1CCD12BD}"/>
                </a:ext>
              </a:extLst>
            </p:cNvPr>
            <p:cNvSpPr txBox="1"/>
            <p:nvPr/>
          </p:nvSpPr>
          <p:spPr>
            <a:xfrm>
              <a:off x="5901145" y="2828369"/>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t" anchorCtr="1">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b="0" i="0" kern="1200" dirty="0"/>
                <a:t> Generates dynamic content on the server side</a:t>
              </a:r>
              <a:r>
                <a:rPr lang="en-US" sz="1400" dirty="0"/>
                <a:t>.</a:t>
              </a:r>
              <a:r>
                <a:rPr lang="en-US" sz="1400" b="0" i="0" kern="1200" dirty="0"/>
                <a:t> Embeds Java code within HTML to dynamically render content based on user actions and server responses.</a:t>
              </a:r>
              <a:endParaRPr lang="en-US" sz="1400" kern="1200" dirty="0"/>
            </a:p>
          </p:txBody>
        </p:sp>
      </p:grpSp>
      <p:sp>
        <p:nvSpPr>
          <p:cNvPr id="64" name="Straight Connector 63">
            <a:extLst>
              <a:ext uri="{FF2B5EF4-FFF2-40B4-BE49-F238E27FC236}">
                <a16:creationId xmlns:a16="http://schemas.microsoft.com/office/drawing/2014/main" id="{AF99AE50-1A12-44C7-B6DA-BBFB217C74C6}"/>
              </a:ext>
            </a:extLst>
          </p:cNvPr>
          <p:cNvSpPr/>
          <p:nvPr/>
        </p:nvSpPr>
        <p:spPr>
          <a:xfrm>
            <a:off x="8061960" y="3646566"/>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65" name="Oval 64">
            <a:extLst>
              <a:ext uri="{FF2B5EF4-FFF2-40B4-BE49-F238E27FC236}">
                <a16:creationId xmlns:a16="http://schemas.microsoft.com/office/drawing/2014/main" id="{8C63DDBD-3F46-8A61-27DB-92D69C749318}"/>
              </a:ext>
            </a:extLst>
          </p:cNvPr>
          <p:cNvSpPr/>
          <p:nvPr/>
        </p:nvSpPr>
        <p:spPr>
          <a:xfrm>
            <a:off x="8018447" y="3916523"/>
            <a:ext cx="87026" cy="87026"/>
          </a:xfrm>
          <a:prstGeom prst="ellipse">
            <a:avLst/>
          </a:prstGeom>
          <a:solidFill>
            <a:schemeClr val="accent3">
              <a:lumMod val="40000"/>
              <a:lumOff val="60000"/>
            </a:schemeClr>
          </a:solidFill>
          <a:ln>
            <a:noFill/>
          </a:ln>
        </p:spPr>
        <p:style>
          <a:lnRef idx="2">
            <a:scrgbClr r="0" g="0" b="0"/>
          </a:lnRef>
          <a:fillRef idx="1">
            <a:scrgbClr r="0" g="0" b="0"/>
          </a:fillRef>
          <a:effectRef idx="0">
            <a:schemeClr val="accent5">
              <a:hueOff val="-5195164"/>
              <a:satOff val="-9024"/>
              <a:lumOff val="588"/>
              <a:alphaOff val="0"/>
            </a:schemeClr>
          </a:effectRef>
          <a:fontRef idx="minor">
            <a:schemeClr val="lt1"/>
          </a:fontRef>
        </p:style>
      </p:sp>
      <p:grpSp>
        <p:nvGrpSpPr>
          <p:cNvPr id="66" name="Group 65">
            <a:extLst>
              <a:ext uri="{FF2B5EF4-FFF2-40B4-BE49-F238E27FC236}">
                <a16:creationId xmlns:a16="http://schemas.microsoft.com/office/drawing/2014/main" id="{24EBB49A-E9A6-BE4C-6D2D-59A6AD6731E5}"/>
              </a:ext>
            </a:extLst>
          </p:cNvPr>
          <p:cNvGrpSpPr/>
          <p:nvPr/>
        </p:nvGrpSpPr>
        <p:grpSpPr>
          <a:xfrm>
            <a:off x="9044940" y="3211433"/>
            <a:ext cx="1965959" cy="435133"/>
            <a:chOff x="8522425" y="1958102"/>
            <a:chExt cx="1965959" cy="435133"/>
          </a:xfrm>
        </p:grpSpPr>
        <p:sp>
          <p:nvSpPr>
            <p:cNvPr id="72" name="Rectangle 71">
              <a:extLst>
                <a:ext uri="{FF2B5EF4-FFF2-40B4-BE49-F238E27FC236}">
                  <a16:creationId xmlns:a16="http://schemas.microsoft.com/office/drawing/2014/main" id="{DC2842AB-249D-249F-00AF-C313FCE01D5C}"/>
                </a:ext>
              </a:extLst>
            </p:cNvPr>
            <p:cNvSpPr/>
            <p:nvPr/>
          </p:nvSpPr>
          <p:spPr>
            <a:xfrm rot="5400000">
              <a:off x="9287838" y="1192689"/>
              <a:ext cx="435133" cy="1965959"/>
            </a:xfrm>
            <a:prstGeom prst="rect">
              <a:avLst/>
            </a:prstGeom>
            <a:solidFill>
              <a:schemeClr val="tx1">
                <a:lumMod val="85000"/>
              </a:schemeClr>
            </a:solidFill>
            <a:ln w="25400">
              <a:noFill/>
            </a:ln>
          </p:spPr>
          <p:style>
            <a:lnRef idx="2">
              <a:scrgbClr r="0" g="0" b="0"/>
            </a:lnRef>
            <a:fillRef idx="1">
              <a:scrgbClr r="0" g="0" b="0"/>
            </a:fillRef>
            <a:effectRef idx="0">
              <a:schemeClr val="accent5">
                <a:hueOff val="-6926885"/>
                <a:satOff val="-12032"/>
                <a:lumOff val="784"/>
                <a:alphaOff val="0"/>
              </a:schemeClr>
            </a:effectRef>
            <a:fontRef idx="minor">
              <a:schemeClr val="lt1"/>
            </a:fontRef>
          </p:style>
        </p:sp>
        <p:sp>
          <p:nvSpPr>
            <p:cNvPr id="73" name="TextBox 72">
              <a:extLst>
                <a:ext uri="{FF2B5EF4-FFF2-40B4-BE49-F238E27FC236}">
                  <a16:creationId xmlns:a16="http://schemas.microsoft.com/office/drawing/2014/main" id="{AAA6FD39-3CF7-FDDA-BFF7-6DF84C754494}"/>
                </a:ext>
              </a:extLst>
            </p:cNvPr>
            <p:cNvSpPr txBox="1"/>
            <p:nvPr/>
          </p:nvSpPr>
          <p:spPr>
            <a:xfrm>
              <a:off x="852242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just" defTabSz="800100">
                <a:lnSpc>
                  <a:spcPct val="90000"/>
                </a:lnSpc>
                <a:spcBef>
                  <a:spcPct val="0"/>
                </a:spcBef>
                <a:spcAft>
                  <a:spcPct val="35000"/>
                </a:spcAft>
                <a:buNone/>
              </a:pPr>
              <a:r>
                <a:rPr lang="en-US" sz="1800" kern="1200" dirty="0">
                  <a:solidFill>
                    <a:schemeClr val="bg1"/>
                  </a:solidFill>
                </a:rPr>
                <a:t>Bootstrap</a:t>
              </a:r>
            </a:p>
          </p:txBody>
        </p:sp>
      </p:grpSp>
      <p:grpSp>
        <p:nvGrpSpPr>
          <p:cNvPr id="67" name="Group 66">
            <a:extLst>
              <a:ext uri="{FF2B5EF4-FFF2-40B4-BE49-F238E27FC236}">
                <a16:creationId xmlns:a16="http://schemas.microsoft.com/office/drawing/2014/main" id="{AAEDC2B7-932C-94FF-4612-943013857168}"/>
              </a:ext>
            </a:extLst>
          </p:cNvPr>
          <p:cNvGrpSpPr/>
          <p:nvPr/>
        </p:nvGrpSpPr>
        <p:grpSpPr>
          <a:xfrm>
            <a:off x="8389620" y="1253331"/>
            <a:ext cx="3276599" cy="1522968"/>
            <a:chOff x="7867105" y="0"/>
            <a:chExt cx="3276599" cy="1522968"/>
          </a:xfrm>
        </p:grpSpPr>
        <p:sp>
          <p:nvSpPr>
            <p:cNvPr id="70" name="Rectangle 69">
              <a:extLst>
                <a:ext uri="{FF2B5EF4-FFF2-40B4-BE49-F238E27FC236}">
                  <a16:creationId xmlns:a16="http://schemas.microsoft.com/office/drawing/2014/main" id="{46804D9A-1115-A5BE-46ED-5F8F484B3771}"/>
                </a:ext>
              </a:extLst>
            </p:cNvPr>
            <p:cNvSpPr/>
            <p:nvPr/>
          </p:nvSpPr>
          <p:spPr>
            <a:xfrm>
              <a:off x="7867105" y="0"/>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1" name="TextBox 70">
              <a:extLst>
                <a:ext uri="{FF2B5EF4-FFF2-40B4-BE49-F238E27FC236}">
                  <a16:creationId xmlns:a16="http://schemas.microsoft.com/office/drawing/2014/main" id="{722D264A-451A-FD3E-D731-5FF491E26764}"/>
                </a:ext>
              </a:extLst>
            </p:cNvPr>
            <p:cNvSpPr txBox="1"/>
            <p:nvPr/>
          </p:nvSpPr>
          <p:spPr>
            <a:xfrm>
              <a:off x="7867105" y="0"/>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b" anchorCtr="1">
              <a:noAutofit/>
            </a:bodyPr>
            <a:lstStyle/>
            <a:p>
              <a:pPr marL="0" lvl="0" indent="0" algn="just" defTabSz="622300">
                <a:lnSpc>
                  <a:spcPct val="90000"/>
                </a:lnSpc>
                <a:spcBef>
                  <a:spcPct val="0"/>
                </a:spcBef>
                <a:spcAft>
                  <a:spcPct val="35000"/>
                </a:spcAft>
                <a:buFont typeface="Arial" panose="020B0604020202020204" pitchFamily="34" charset="0"/>
                <a:buNone/>
              </a:pPr>
              <a:r>
                <a:rPr lang="en-US" sz="1400" b="0" i="0" kern="1200" dirty="0"/>
                <a:t>A popular front-end framework for developing responsive and mobile-first websites.</a:t>
              </a:r>
              <a:endParaRPr lang="en-US" sz="1400" kern="1200" dirty="0"/>
            </a:p>
          </p:txBody>
        </p:sp>
      </p:grpSp>
      <p:sp>
        <p:nvSpPr>
          <p:cNvPr id="68" name="Straight Connector 67">
            <a:extLst>
              <a:ext uri="{FF2B5EF4-FFF2-40B4-BE49-F238E27FC236}">
                <a16:creationId xmlns:a16="http://schemas.microsoft.com/office/drawing/2014/main" id="{F2B68B5A-ACA3-230F-90EB-D15723D34085}"/>
              </a:ext>
            </a:extLst>
          </p:cNvPr>
          <p:cNvSpPr/>
          <p:nvPr/>
        </p:nvSpPr>
        <p:spPr>
          <a:xfrm>
            <a:off x="10027920" y="2863326"/>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69" name="Oval 68">
            <a:extLst>
              <a:ext uri="{FF2B5EF4-FFF2-40B4-BE49-F238E27FC236}">
                <a16:creationId xmlns:a16="http://schemas.microsoft.com/office/drawing/2014/main" id="{2C907AFA-515C-5B59-6A62-8877D7F72DC7}"/>
              </a:ext>
            </a:extLst>
          </p:cNvPr>
          <p:cNvSpPr/>
          <p:nvPr/>
        </p:nvSpPr>
        <p:spPr>
          <a:xfrm>
            <a:off x="9984406" y="2854449"/>
            <a:ext cx="87026" cy="87026"/>
          </a:xfrm>
          <a:prstGeom prst="ellipse">
            <a:avLst/>
          </a:prstGeom>
          <a:solidFill>
            <a:schemeClr val="tx1">
              <a:lumMod val="75000"/>
            </a:schemeClr>
          </a:solidFill>
          <a:ln>
            <a:noFill/>
          </a:ln>
        </p:spPr>
        <p:style>
          <a:lnRef idx="2">
            <a:scrgbClr r="0" g="0" b="0"/>
          </a:lnRef>
          <a:fillRef idx="1">
            <a:scrgbClr r="0" g="0" b="0"/>
          </a:fillRef>
          <a:effectRef idx="0">
            <a:schemeClr val="accent5">
              <a:hueOff val="-6926885"/>
              <a:satOff val="-12032"/>
              <a:lumOff val="784"/>
              <a:alphaOff val="0"/>
            </a:schemeClr>
          </a:effectRef>
          <a:fontRef idx="minor">
            <a:schemeClr val="lt1"/>
          </a:fontRef>
        </p:style>
      </p:sp>
      <p:sp>
        <p:nvSpPr>
          <p:cNvPr id="100" name="TextBox 99">
            <a:extLst>
              <a:ext uri="{FF2B5EF4-FFF2-40B4-BE49-F238E27FC236}">
                <a16:creationId xmlns:a16="http://schemas.microsoft.com/office/drawing/2014/main" id="{7964A444-156F-E093-1B86-AFD46113E2F3}"/>
              </a:ext>
            </a:extLst>
          </p:cNvPr>
          <p:cNvSpPr txBox="1"/>
          <p:nvPr/>
        </p:nvSpPr>
        <p:spPr>
          <a:xfrm>
            <a:off x="4509029" y="1904780"/>
            <a:ext cx="3189571" cy="954107"/>
          </a:xfrm>
          <a:prstGeom prst="rect">
            <a:avLst/>
          </a:prstGeom>
          <a:noFill/>
        </p:spPr>
        <p:txBody>
          <a:bodyPr wrap="square">
            <a:spAutoFit/>
          </a:bodyPr>
          <a:lstStyle/>
          <a:p>
            <a:pPr algn="just"/>
            <a:r>
              <a:rPr lang="en-US" sz="1400" dirty="0">
                <a:solidFill>
                  <a:schemeClr val="tx1">
                    <a:hueOff val="0"/>
                    <a:satOff val="0"/>
                    <a:lumOff val="0"/>
                    <a:alphaOff val="0"/>
                  </a:schemeClr>
                </a:solidFill>
              </a:rPr>
              <a:t>Adds interactivity to web pages. Handles dynamic updates, form validations, and user interactions without needing to reload the page.</a:t>
            </a:r>
            <a:endParaRPr lang="en-IN" sz="1400" dirty="0">
              <a:solidFill>
                <a:schemeClr val="tx1">
                  <a:hueOff val="0"/>
                  <a:satOff val="0"/>
                  <a:lumOff val="0"/>
                  <a:alphaOff val="0"/>
                </a:schemeClr>
              </a:solidFill>
            </a:endParaRPr>
          </a:p>
        </p:txBody>
      </p:sp>
    </p:spTree>
    <p:extLst>
      <p:ext uri="{BB962C8B-B14F-4D97-AF65-F5344CB8AC3E}">
        <p14:creationId xmlns:p14="http://schemas.microsoft.com/office/powerpoint/2010/main" val="36920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a:normAutofit fontScale="90000"/>
          </a:bodyPr>
          <a:lstStyle/>
          <a:p>
            <a:r>
              <a:rPr lang="en-GB" dirty="0">
                <a:ea typeface="+mj-lt"/>
                <a:cs typeface="+mj-lt"/>
              </a:rPr>
              <a:t>Technology choices/Used: (Back-End) </a:t>
            </a:r>
            <a:endParaRPr lang="en-US" dirty="0"/>
          </a:p>
        </p:txBody>
      </p:sp>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951216" y="6356349"/>
            <a:ext cx="2743200" cy="365125"/>
          </a:xfrm>
        </p:spPr>
        <p:txBody>
          <a:bodyPr/>
          <a:lstStyle/>
          <a:p>
            <a:r>
              <a:rPr lang="en-US" dirty="0"/>
              <a:t>2/1/20XX</a:t>
            </a:r>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a:xfrm>
            <a:off x="4038599" y="6356350"/>
            <a:ext cx="4114800" cy="365125"/>
          </a:xfrm>
        </p:spPr>
        <p:txBody>
          <a:bodyPr/>
          <a:lstStyle/>
          <a:p>
            <a:r>
              <a:rPr lang="en-US" dirty="0"/>
              <a:t>Accommodation Reservation System</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a:lstStyle/>
          <a:p>
            <a:fld id="{80967E29-1480-472A-9FC5-C4768A52587C}" type="slidenum">
              <a:rPr lang="en-US" smtClean="0"/>
              <a:pPr/>
              <a:t>7</a:t>
            </a:fld>
            <a:endParaRPr lang="en-US" dirty="0"/>
          </a:p>
        </p:txBody>
      </p:sp>
      <p:grpSp>
        <p:nvGrpSpPr>
          <p:cNvPr id="50" name="Group 49">
            <a:extLst>
              <a:ext uri="{FF2B5EF4-FFF2-40B4-BE49-F238E27FC236}">
                <a16:creationId xmlns:a16="http://schemas.microsoft.com/office/drawing/2014/main" id="{37E35C3C-1349-8389-86F3-8360A5D7DC3D}"/>
              </a:ext>
            </a:extLst>
          </p:cNvPr>
          <p:cNvGrpSpPr/>
          <p:nvPr/>
        </p:nvGrpSpPr>
        <p:grpSpPr>
          <a:xfrm>
            <a:off x="2156265" y="3246324"/>
            <a:ext cx="1965959" cy="435133"/>
            <a:chOff x="658585" y="1958102"/>
            <a:chExt cx="1965959" cy="435133"/>
          </a:xfr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grpSpPr>
        <p:sp>
          <p:nvSpPr>
            <p:cNvPr id="88" name="Rectangle 87">
              <a:extLst>
                <a:ext uri="{FF2B5EF4-FFF2-40B4-BE49-F238E27FC236}">
                  <a16:creationId xmlns:a16="http://schemas.microsoft.com/office/drawing/2014/main" id="{9ADADD8F-A269-B94B-7979-12BC845E6ECA}"/>
                </a:ext>
              </a:extLst>
            </p:cNvPr>
            <p:cNvSpPr/>
            <p:nvPr/>
          </p:nvSpPr>
          <p:spPr>
            <a:xfrm rot="16200000">
              <a:off x="1423998" y="1192689"/>
              <a:ext cx="435133" cy="1965959"/>
            </a:xfrm>
            <a:prstGeom prst="rect">
              <a:avLst/>
            </a:prstGeom>
            <a:grpFill/>
            <a:ln w="25400">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89" name="TextBox 88">
              <a:extLst>
                <a:ext uri="{FF2B5EF4-FFF2-40B4-BE49-F238E27FC236}">
                  <a16:creationId xmlns:a16="http://schemas.microsoft.com/office/drawing/2014/main" id="{9CF69255-BC80-8820-5155-0522FD2E1EC7}"/>
                </a:ext>
              </a:extLst>
            </p:cNvPr>
            <p:cNvSpPr txBox="1"/>
            <p:nvPr/>
          </p:nvSpPr>
          <p:spPr>
            <a:xfrm rot="21600000">
              <a:off x="658585" y="1958102"/>
              <a:ext cx="1965959" cy="4351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IN" dirty="0"/>
                <a:t>Java</a:t>
              </a:r>
              <a:endParaRPr lang="en-US" sz="1800" kern="1200" dirty="0">
                <a:solidFill>
                  <a:schemeClr val="bg1"/>
                </a:solidFill>
              </a:endParaRPr>
            </a:p>
          </p:txBody>
        </p:sp>
      </p:grpSp>
      <p:grpSp>
        <p:nvGrpSpPr>
          <p:cNvPr id="51" name="Group 50">
            <a:extLst>
              <a:ext uri="{FF2B5EF4-FFF2-40B4-BE49-F238E27FC236}">
                <a16:creationId xmlns:a16="http://schemas.microsoft.com/office/drawing/2014/main" id="{C02E8B15-1DC4-E660-891B-6FD4DCB289AE}"/>
              </a:ext>
            </a:extLst>
          </p:cNvPr>
          <p:cNvGrpSpPr/>
          <p:nvPr/>
        </p:nvGrpSpPr>
        <p:grpSpPr>
          <a:xfrm>
            <a:off x="525780" y="1253331"/>
            <a:ext cx="4164928" cy="1639272"/>
            <a:chOff x="3265" y="0"/>
            <a:chExt cx="4164928" cy="1639272"/>
          </a:xfrm>
        </p:grpSpPr>
        <p:sp>
          <p:nvSpPr>
            <p:cNvPr id="86" name="Rectangle 85">
              <a:extLst>
                <a:ext uri="{FF2B5EF4-FFF2-40B4-BE49-F238E27FC236}">
                  <a16:creationId xmlns:a16="http://schemas.microsoft.com/office/drawing/2014/main" id="{A63271FA-A8A0-29AA-5404-4C5BC27CCE2D}"/>
                </a:ext>
              </a:extLst>
            </p:cNvPr>
            <p:cNvSpPr/>
            <p:nvPr/>
          </p:nvSpPr>
          <p:spPr>
            <a:xfrm>
              <a:off x="3265" y="0"/>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9E8790A3-9976-C972-BF9B-C8E207761A33}"/>
                </a:ext>
              </a:extLst>
            </p:cNvPr>
            <p:cNvSpPr txBox="1"/>
            <p:nvPr/>
          </p:nvSpPr>
          <p:spPr>
            <a:xfrm>
              <a:off x="891594" y="116304"/>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dirty="0"/>
                <a:t> Implements the core business logic of the application. Manages data processing, application logic, and integration between different components of the system.</a:t>
              </a:r>
            </a:p>
          </p:txBody>
        </p:sp>
      </p:grpSp>
      <p:sp>
        <p:nvSpPr>
          <p:cNvPr id="52" name="Straight Connector 51">
            <a:extLst>
              <a:ext uri="{FF2B5EF4-FFF2-40B4-BE49-F238E27FC236}">
                <a16:creationId xmlns:a16="http://schemas.microsoft.com/office/drawing/2014/main" id="{E6CBA3E7-1563-527D-63F9-62C97A76CB08}"/>
              </a:ext>
            </a:extLst>
          </p:cNvPr>
          <p:cNvSpPr/>
          <p:nvPr/>
        </p:nvSpPr>
        <p:spPr>
          <a:xfrm>
            <a:off x="3139245" y="2898217"/>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53" name="Oval 52">
            <a:extLst>
              <a:ext uri="{FF2B5EF4-FFF2-40B4-BE49-F238E27FC236}">
                <a16:creationId xmlns:a16="http://schemas.microsoft.com/office/drawing/2014/main" id="{FEEA2883-9B59-8B9E-4775-22FF22606366}"/>
              </a:ext>
            </a:extLst>
          </p:cNvPr>
          <p:cNvSpPr/>
          <p:nvPr/>
        </p:nvSpPr>
        <p:spPr>
          <a:xfrm>
            <a:off x="3103547" y="2889340"/>
            <a:ext cx="87026" cy="87026"/>
          </a:xfrm>
          <a:prstGeom prst="ellipse">
            <a:avLst/>
          </a:prstGeom>
          <a:solidFill>
            <a:schemeClr val="accent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54" name="Group 53">
            <a:extLst>
              <a:ext uri="{FF2B5EF4-FFF2-40B4-BE49-F238E27FC236}">
                <a16:creationId xmlns:a16="http://schemas.microsoft.com/office/drawing/2014/main" id="{EE512BF0-BD29-EF22-5AE1-E7A5486D2818}"/>
              </a:ext>
            </a:extLst>
          </p:cNvPr>
          <p:cNvGrpSpPr/>
          <p:nvPr/>
        </p:nvGrpSpPr>
        <p:grpSpPr>
          <a:xfrm>
            <a:off x="4122225" y="3246324"/>
            <a:ext cx="1965959" cy="435133"/>
            <a:chOff x="2624545" y="1958102"/>
            <a:chExt cx="1965959" cy="435133"/>
          </a:xfrm>
        </p:grpSpPr>
        <p:sp>
          <p:nvSpPr>
            <p:cNvPr id="84" name="Rectangle 83">
              <a:extLst>
                <a:ext uri="{FF2B5EF4-FFF2-40B4-BE49-F238E27FC236}">
                  <a16:creationId xmlns:a16="http://schemas.microsoft.com/office/drawing/2014/main" id="{4A8E5409-33FE-DB00-FE57-1E7FA010274D}"/>
                </a:ext>
              </a:extLst>
            </p:cNvPr>
            <p:cNvSpPr/>
            <p:nvPr/>
          </p:nvSpPr>
          <p:spPr>
            <a:xfrm>
              <a:off x="2624545" y="1958102"/>
              <a:ext cx="1965959" cy="435133"/>
            </a:xfrm>
            <a:prstGeom prst="rect">
              <a:avLst/>
            </a:prstGeom>
            <a:solidFill>
              <a:schemeClr val="accent1">
                <a:lumMod val="40000"/>
                <a:lumOff val="60000"/>
              </a:schemeClr>
            </a:solidFill>
            <a:ln w="25400">
              <a:noFill/>
            </a:ln>
          </p:spPr>
          <p:style>
            <a:lnRef idx="2">
              <a:scrgbClr r="0" g="0" b="0"/>
            </a:lnRef>
            <a:fillRef idx="1">
              <a:scrgbClr r="0" g="0" b="0"/>
            </a:fillRef>
            <a:effectRef idx="0">
              <a:schemeClr val="accent5">
                <a:hueOff val="-1731721"/>
                <a:satOff val="-3008"/>
                <a:lumOff val="196"/>
                <a:alphaOff val="0"/>
              </a:schemeClr>
            </a:effectRef>
            <a:fontRef idx="minor">
              <a:schemeClr val="lt1"/>
            </a:fontRef>
          </p:style>
        </p:sp>
        <p:sp>
          <p:nvSpPr>
            <p:cNvPr id="85" name="TextBox 84">
              <a:extLst>
                <a:ext uri="{FF2B5EF4-FFF2-40B4-BE49-F238E27FC236}">
                  <a16:creationId xmlns:a16="http://schemas.microsoft.com/office/drawing/2014/main" id="{92C4AF93-749C-3775-38E6-B8D955EC0E22}"/>
                </a:ext>
              </a:extLst>
            </p:cNvPr>
            <p:cNvSpPr txBox="1"/>
            <p:nvPr/>
          </p:nvSpPr>
          <p:spPr>
            <a:xfrm>
              <a:off x="2624545" y="1958102"/>
              <a:ext cx="1965959" cy="435133"/>
            </a:xfrm>
            <a:prstGeom prst="rect">
              <a:avLst/>
            </a:prstGeom>
            <a:solidFill>
              <a:srgbClr val="0070C0">
                <a:tint val="66000"/>
                <a:satMod val="160000"/>
              </a:srgbClr>
            </a:solidFill>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IN" dirty="0"/>
                <a:t>Servlets</a:t>
              </a:r>
              <a:endParaRPr lang="en-US" sz="1800" kern="1200" dirty="0">
                <a:solidFill>
                  <a:schemeClr val="bg1"/>
                </a:solidFill>
              </a:endParaRPr>
            </a:p>
          </p:txBody>
        </p:sp>
      </p:grpSp>
      <p:grpSp>
        <p:nvGrpSpPr>
          <p:cNvPr id="55" name="Group 54">
            <a:extLst>
              <a:ext uri="{FF2B5EF4-FFF2-40B4-BE49-F238E27FC236}">
                <a16:creationId xmlns:a16="http://schemas.microsoft.com/office/drawing/2014/main" id="{37FC4DFC-3EE3-B914-6B1C-80B667E53995}"/>
              </a:ext>
            </a:extLst>
          </p:cNvPr>
          <p:cNvGrpSpPr/>
          <p:nvPr/>
        </p:nvGrpSpPr>
        <p:grpSpPr>
          <a:xfrm>
            <a:off x="3694416" y="4116591"/>
            <a:ext cx="2821578" cy="1522968"/>
            <a:chOff x="2196736" y="2828369"/>
            <a:chExt cx="2821578" cy="1522968"/>
          </a:xfrm>
        </p:grpSpPr>
        <p:sp>
          <p:nvSpPr>
            <p:cNvPr id="82" name="Rectangle 81">
              <a:extLst>
                <a:ext uri="{FF2B5EF4-FFF2-40B4-BE49-F238E27FC236}">
                  <a16:creationId xmlns:a16="http://schemas.microsoft.com/office/drawing/2014/main" id="{13A2756B-2984-5D3B-C47C-F702ECCD4C58}"/>
                </a:ext>
              </a:extLst>
            </p:cNvPr>
            <p:cNvSpPr/>
            <p:nvPr/>
          </p:nvSpPr>
          <p:spPr>
            <a:xfrm>
              <a:off x="2196736" y="2828369"/>
              <a:ext cx="2821578"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3" name="TextBox 82">
              <a:extLst>
                <a:ext uri="{FF2B5EF4-FFF2-40B4-BE49-F238E27FC236}">
                  <a16:creationId xmlns:a16="http://schemas.microsoft.com/office/drawing/2014/main" id="{6771F34D-273F-A92F-602E-3C4BC4911F39}"/>
                </a:ext>
              </a:extLst>
            </p:cNvPr>
            <p:cNvSpPr txBox="1"/>
            <p:nvPr/>
          </p:nvSpPr>
          <p:spPr>
            <a:xfrm>
              <a:off x="2196736" y="2828369"/>
              <a:ext cx="2821578"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dirty="0"/>
                <a:t>Serve as the controller in the MVC (Model-View-Controller) architecture. Handle client requests, process them, and generate appropriate responses by interacting with the business logic and database.</a:t>
              </a:r>
            </a:p>
          </p:txBody>
        </p:sp>
      </p:grpSp>
      <p:sp>
        <p:nvSpPr>
          <p:cNvPr id="56" name="Straight Connector 55">
            <a:extLst>
              <a:ext uri="{FF2B5EF4-FFF2-40B4-BE49-F238E27FC236}">
                <a16:creationId xmlns:a16="http://schemas.microsoft.com/office/drawing/2014/main" id="{F5FF545C-DEBA-0DE0-9D58-B52C6871B22D}"/>
              </a:ext>
            </a:extLst>
          </p:cNvPr>
          <p:cNvSpPr/>
          <p:nvPr/>
        </p:nvSpPr>
        <p:spPr>
          <a:xfrm>
            <a:off x="5105205" y="3681457"/>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57" name="Oval 56">
            <a:extLst>
              <a:ext uri="{FF2B5EF4-FFF2-40B4-BE49-F238E27FC236}">
                <a16:creationId xmlns:a16="http://schemas.microsoft.com/office/drawing/2014/main" id="{C8943D3F-C121-240E-2C0D-17D68B75B3A3}"/>
              </a:ext>
            </a:extLst>
          </p:cNvPr>
          <p:cNvSpPr/>
          <p:nvPr/>
        </p:nvSpPr>
        <p:spPr>
          <a:xfrm>
            <a:off x="5061692" y="3951414"/>
            <a:ext cx="87026" cy="87026"/>
          </a:xfrm>
          <a:prstGeom prst="ellipse">
            <a:avLst/>
          </a:prstGeom>
          <a:solidFill>
            <a:schemeClr val="accent1">
              <a:lumMod val="40000"/>
              <a:lumOff val="60000"/>
            </a:schemeClr>
          </a:solidFill>
          <a:ln>
            <a:noFill/>
          </a:ln>
        </p:spPr>
        <p:style>
          <a:lnRef idx="2">
            <a:scrgbClr r="0" g="0" b="0"/>
          </a:lnRef>
          <a:fillRef idx="1">
            <a:scrgbClr r="0" g="0" b="0"/>
          </a:fillRef>
          <a:effectRef idx="0">
            <a:schemeClr val="accent5">
              <a:hueOff val="-1731721"/>
              <a:satOff val="-3008"/>
              <a:lumOff val="196"/>
              <a:alphaOff val="0"/>
            </a:schemeClr>
          </a:effectRef>
          <a:fontRef idx="minor">
            <a:schemeClr val="lt1"/>
          </a:fontRef>
        </p:style>
      </p:sp>
      <p:grpSp>
        <p:nvGrpSpPr>
          <p:cNvPr id="58" name="Group 57">
            <a:extLst>
              <a:ext uri="{FF2B5EF4-FFF2-40B4-BE49-F238E27FC236}">
                <a16:creationId xmlns:a16="http://schemas.microsoft.com/office/drawing/2014/main" id="{22F0F409-23E9-BF87-71F2-4CF836601855}"/>
              </a:ext>
            </a:extLst>
          </p:cNvPr>
          <p:cNvGrpSpPr/>
          <p:nvPr/>
        </p:nvGrpSpPr>
        <p:grpSpPr>
          <a:xfrm>
            <a:off x="6088185" y="3246324"/>
            <a:ext cx="1965959" cy="435133"/>
            <a:chOff x="4590505" y="1958102"/>
            <a:chExt cx="1965959" cy="435133"/>
          </a:xfrm>
        </p:grpSpPr>
        <p:sp>
          <p:nvSpPr>
            <p:cNvPr id="80" name="Rectangle 79">
              <a:extLst>
                <a:ext uri="{FF2B5EF4-FFF2-40B4-BE49-F238E27FC236}">
                  <a16:creationId xmlns:a16="http://schemas.microsoft.com/office/drawing/2014/main" id="{6227FB76-3426-5127-C367-33D757113A1C}"/>
                </a:ext>
              </a:extLst>
            </p:cNvPr>
            <p:cNvSpPr/>
            <p:nvPr/>
          </p:nvSpPr>
          <p:spPr>
            <a:xfrm>
              <a:off x="4590505" y="1958102"/>
              <a:ext cx="1965959" cy="435133"/>
            </a:xfrm>
            <a:prstGeom prst="rect">
              <a:avLst/>
            </a:prstGeom>
            <a:solidFill>
              <a:schemeClr val="accent3"/>
            </a:solidFill>
            <a:ln w="25400">
              <a:noFill/>
            </a:ln>
          </p:spPr>
          <p:style>
            <a:lnRef idx="2">
              <a:scrgbClr r="0" g="0" b="0"/>
            </a:lnRef>
            <a:fillRef idx="1">
              <a:scrgbClr r="0" g="0" b="0"/>
            </a:fillRef>
            <a:effectRef idx="0">
              <a:schemeClr val="accent5">
                <a:hueOff val="-3463443"/>
                <a:satOff val="-6016"/>
                <a:lumOff val="392"/>
                <a:alphaOff val="0"/>
              </a:schemeClr>
            </a:effectRef>
            <a:fontRef idx="minor">
              <a:schemeClr val="lt1"/>
            </a:fontRef>
          </p:style>
        </p:sp>
        <p:sp>
          <p:nvSpPr>
            <p:cNvPr id="81" name="TextBox 80">
              <a:extLst>
                <a:ext uri="{FF2B5EF4-FFF2-40B4-BE49-F238E27FC236}">
                  <a16:creationId xmlns:a16="http://schemas.microsoft.com/office/drawing/2014/main" id="{727E0ABF-370C-58A2-6867-504C964F4984}"/>
                </a:ext>
              </a:extLst>
            </p:cNvPr>
            <p:cNvSpPr txBox="1"/>
            <p:nvPr/>
          </p:nvSpPr>
          <p:spPr>
            <a:xfrm>
              <a:off x="459050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IN" dirty="0"/>
                <a:t>SQL Database</a:t>
              </a:r>
              <a:endParaRPr lang="en-US" sz="1800" kern="1200" dirty="0">
                <a:solidFill>
                  <a:schemeClr val="bg1"/>
                </a:solidFill>
              </a:endParaRPr>
            </a:p>
          </p:txBody>
        </p:sp>
      </p:grpSp>
      <p:grpSp>
        <p:nvGrpSpPr>
          <p:cNvPr id="59" name="Group 58">
            <a:extLst>
              <a:ext uri="{FF2B5EF4-FFF2-40B4-BE49-F238E27FC236}">
                <a16:creationId xmlns:a16="http://schemas.microsoft.com/office/drawing/2014/main" id="{0CADBF30-B80D-1F27-9EBA-34F016F399E8}"/>
              </a:ext>
            </a:extLst>
          </p:cNvPr>
          <p:cNvGrpSpPr/>
          <p:nvPr/>
        </p:nvGrpSpPr>
        <p:grpSpPr>
          <a:xfrm>
            <a:off x="4457700" y="1253331"/>
            <a:ext cx="3276599" cy="1522968"/>
            <a:chOff x="3935185" y="0"/>
            <a:chExt cx="3276599" cy="1522968"/>
          </a:xfrm>
        </p:grpSpPr>
        <p:sp>
          <p:nvSpPr>
            <p:cNvPr id="78" name="Rectangle 77">
              <a:extLst>
                <a:ext uri="{FF2B5EF4-FFF2-40B4-BE49-F238E27FC236}">
                  <a16:creationId xmlns:a16="http://schemas.microsoft.com/office/drawing/2014/main" id="{5C9933C6-4525-200A-285E-2B62703CBDE7}"/>
                </a:ext>
              </a:extLst>
            </p:cNvPr>
            <p:cNvSpPr/>
            <p:nvPr/>
          </p:nvSpPr>
          <p:spPr>
            <a:xfrm>
              <a:off x="3935185" y="0"/>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9" name="TextBox 78">
              <a:extLst>
                <a:ext uri="{FF2B5EF4-FFF2-40B4-BE49-F238E27FC236}">
                  <a16:creationId xmlns:a16="http://schemas.microsoft.com/office/drawing/2014/main" id="{84DE6142-9BFC-3753-BFBC-2358CBB0A858}"/>
                </a:ext>
              </a:extLst>
            </p:cNvPr>
            <p:cNvSpPr txBox="1"/>
            <p:nvPr/>
          </p:nvSpPr>
          <p:spPr>
            <a:xfrm>
              <a:off x="3935185" y="0"/>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 </a:t>
              </a:r>
              <a:endParaRPr lang="en-US" sz="1400" kern="1200" dirty="0"/>
            </a:p>
          </p:txBody>
        </p:sp>
      </p:grpSp>
      <p:sp>
        <p:nvSpPr>
          <p:cNvPr id="60" name="Straight Connector 59">
            <a:extLst>
              <a:ext uri="{FF2B5EF4-FFF2-40B4-BE49-F238E27FC236}">
                <a16:creationId xmlns:a16="http://schemas.microsoft.com/office/drawing/2014/main" id="{CCE64028-0645-9C1D-2E20-4CF609682B9F}"/>
              </a:ext>
            </a:extLst>
          </p:cNvPr>
          <p:cNvSpPr/>
          <p:nvPr/>
        </p:nvSpPr>
        <p:spPr>
          <a:xfrm>
            <a:off x="7071165" y="2898217"/>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61" name="Oval 60">
            <a:extLst>
              <a:ext uri="{FF2B5EF4-FFF2-40B4-BE49-F238E27FC236}">
                <a16:creationId xmlns:a16="http://schemas.microsoft.com/office/drawing/2014/main" id="{6BF6CBDE-F238-90E4-7645-805186306897}"/>
              </a:ext>
            </a:extLst>
          </p:cNvPr>
          <p:cNvSpPr/>
          <p:nvPr/>
        </p:nvSpPr>
        <p:spPr>
          <a:xfrm>
            <a:off x="7027652" y="2889340"/>
            <a:ext cx="87026" cy="87026"/>
          </a:xfrm>
          <a:prstGeom prst="ellipse">
            <a:avLst/>
          </a:prstGeom>
          <a:solidFill>
            <a:schemeClr val="accent3"/>
          </a:solidFill>
          <a:ln>
            <a:noFill/>
          </a:ln>
        </p:spPr>
        <p:style>
          <a:lnRef idx="2">
            <a:scrgbClr r="0" g="0" b="0"/>
          </a:lnRef>
          <a:fillRef idx="1">
            <a:scrgbClr r="0" g="0" b="0"/>
          </a:fillRef>
          <a:effectRef idx="0">
            <a:schemeClr val="accent5">
              <a:hueOff val="-3463443"/>
              <a:satOff val="-6016"/>
              <a:lumOff val="392"/>
              <a:alphaOff val="0"/>
            </a:schemeClr>
          </a:effectRef>
          <a:fontRef idx="minor">
            <a:schemeClr val="lt1"/>
          </a:fontRef>
        </p:style>
      </p:sp>
      <p:grpSp>
        <p:nvGrpSpPr>
          <p:cNvPr id="62" name="Group 61">
            <a:extLst>
              <a:ext uri="{FF2B5EF4-FFF2-40B4-BE49-F238E27FC236}">
                <a16:creationId xmlns:a16="http://schemas.microsoft.com/office/drawing/2014/main" id="{16432062-BF91-2CB7-72B2-B2B79DCEC949}"/>
              </a:ext>
            </a:extLst>
          </p:cNvPr>
          <p:cNvGrpSpPr/>
          <p:nvPr/>
        </p:nvGrpSpPr>
        <p:grpSpPr>
          <a:xfrm>
            <a:off x="8054145" y="3246324"/>
            <a:ext cx="1965959" cy="435133"/>
            <a:chOff x="6556465" y="1958102"/>
            <a:chExt cx="1965959" cy="435133"/>
          </a:xfrm>
        </p:grpSpPr>
        <p:sp>
          <p:nvSpPr>
            <p:cNvPr id="76" name="Rectangle 75">
              <a:extLst>
                <a:ext uri="{FF2B5EF4-FFF2-40B4-BE49-F238E27FC236}">
                  <a16:creationId xmlns:a16="http://schemas.microsoft.com/office/drawing/2014/main" id="{508990EA-7E19-CB93-8BDB-0546C1EF1144}"/>
                </a:ext>
              </a:extLst>
            </p:cNvPr>
            <p:cNvSpPr/>
            <p:nvPr/>
          </p:nvSpPr>
          <p:spPr>
            <a:xfrm>
              <a:off x="6556465" y="1958102"/>
              <a:ext cx="1965959" cy="435133"/>
            </a:xfrm>
            <a:prstGeom prst="rect">
              <a:avLst/>
            </a:prstGeom>
            <a:solidFill>
              <a:schemeClr val="accent3">
                <a:lumMod val="40000"/>
                <a:lumOff val="60000"/>
              </a:schemeClr>
            </a:solidFill>
            <a:ln w="25400">
              <a:noFill/>
            </a:ln>
          </p:spPr>
          <p:style>
            <a:lnRef idx="2">
              <a:scrgbClr r="0" g="0" b="0"/>
            </a:lnRef>
            <a:fillRef idx="1">
              <a:scrgbClr r="0" g="0" b="0"/>
            </a:fillRef>
            <a:effectRef idx="0">
              <a:schemeClr val="accent5">
                <a:hueOff val="-5195164"/>
                <a:satOff val="-9024"/>
                <a:lumOff val="588"/>
                <a:alphaOff val="0"/>
              </a:schemeClr>
            </a:effectRef>
            <a:fontRef idx="minor">
              <a:schemeClr val="lt1"/>
            </a:fontRef>
          </p:style>
        </p:sp>
        <p:sp>
          <p:nvSpPr>
            <p:cNvPr id="77" name="TextBox 76">
              <a:extLst>
                <a:ext uri="{FF2B5EF4-FFF2-40B4-BE49-F238E27FC236}">
                  <a16:creationId xmlns:a16="http://schemas.microsoft.com/office/drawing/2014/main" id="{AE36B325-98DC-3533-17E3-EC574DAC0ABA}"/>
                </a:ext>
              </a:extLst>
            </p:cNvPr>
            <p:cNvSpPr txBox="1"/>
            <p:nvPr/>
          </p:nvSpPr>
          <p:spPr>
            <a:xfrm>
              <a:off x="6556465" y="1958102"/>
              <a:ext cx="1965959" cy="4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IN" dirty="0"/>
                <a:t>Apache Tomcat</a:t>
              </a:r>
              <a:endParaRPr lang="en-US" sz="1800" kern="1200" dirty="0">
                <a:solidFill>
                  <a:schemeClr val="bg1"/>
                </a:solidFill>
              </a:endParaRPr>
            </a:p>
          </p:txBody>
        </p:sp>
      </p:grpSp>
      <p:grpSp>
        <p:nvGrpSpPr>
          <p:cNvPr id="63" name="Group 62">
            <a:extLst>
              <a:ext uri="{FF2B5EF4-FFF2-40B4-BE49-F238E27FC236}">
                <a16:creationId xmlns:a16="http://schemas.microsoft.com/office/drawing/2014/main" id="{13B9E728-2FA2-CFF8-2DA3-3AAA4081637B}"/>
              </a:ext>
            </a:extLst>
          </p:cNvPr>
          <p:cNvGrpSpPr/>
          <p:nvPr/>
        </p:nvGrpSpPr>
        <p:grpSpPr>
          <a:xfrm>
            <a:off x="7398825" y="4116591"/>
            <a:ext cx="3276599" cy="1522968"/>
            <a:chOff x="5901145" y="2828369"/>
            <a:chExt cx="3276599" cy="1522968"/>
          </a:xfrm>
        </p:grpSpPr>
        <p:sp>
          <p:nvSpPr>
            <p:cNvPr id="74" name="Rectangle 73">
              <a:extLst>
                <a:ext uri="{FF2B5EF4-FFF2-40B4-BE49-F238E27FC236}">
                  <a16:creationId xmlns:a16="http://schemas.microsoft.com/office/drawing/2014/main" id="{23661D33-42C5-98F9-1BF0-32A5EEA08FC5}"/>
                </a:ext>
              </a:extLst>
            </p:cNvPr>
            <p:cNvSpPr/>
            <p:nvPr/>
          </p:nvSpPr>
          <p:spPr>
            <a:xfrm>
              <a:off x="5901145" y="2828369"/>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5" name="TextBox 74">
              <a:extLst>
                <a:ext uri="{FF2B5EF4-FFF2-40B4-BE49-F238E27FC236}">
                  <a16:creationId xmlns:a16="http://schemas.microsoft.com/office/drawing/2014/main" id="{EE4A961C-A6D4-6E78-EB9E-EB5C1CCD12BD}"/>
                </a:ext>
              </a:extLst>
            </p:cNvPr>
            <p:cNvSpPr txBox="1"/>
            <p:nvPr/>
          </p:nvSpPr>
          <p:spPr>
            <a:xfrm>
              <a:off x="5901145" y="2828369"/>
              <a:ext cx="3276599" cy="1522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 Serves as the web server and servlet container. Hosts the application, handles HTTP requests from clients, and routes them to the appropriate servlets for processing.</a:t>
              </a:r>
              <a:endParaRPr lang="en-US" sz="1400" kern="1200" dirty="0"/>
            </a:p>
          </p:txBody>
        </p:sp>
      </p:grpSp>
      <p:sp>
        <p:nvSpPr>
          <p:cNvPr id="64" name="Straight Connector 63">
            <a:extLst>
              <a:ext uri="{FF2B5EF4-FFF2-40B4-BE49-F238E27FC236}">
                <a16:creationId xmlns:a16="http://schemas.microsoft.com/office/drawing/2014/main" id="{AF99AE50-1A12-44C7-B6DA-BBFB217C74C6}"/>
              </a:ext>
            </a:extLst>
          </p:cNvPr>
          <p:cNvSpPr/>
          <p:nvPr/>
        </p:nvSpPr>
        <p:spPr>
          <a:xfrm>
            <a:off x="9037125" y="3681457"/>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65" name="Oval 64">
            <a:extLst>
              <a:ext uri="{FF2B5EF4-FFF2-40B4-BE49-F238E27FC236}">
                <a16:creationId xmlns:a16="http://schemas.microsoft.com/office/drawing/2014/main" id="{8C63DDBD-3F46-8A61-27DB-92D69C749318}"/>
              </a:ext>
            </a:extLst>
          </p:cNvPr>
          <p:cNvSpPr/>
          <p:nvPr/>
        </p:nvSpPr>
        <p:spPr>
          <a:xfrm>
            <a:off x="8993612" y="3951414"/>
            <a:ext cx="87026" cy="87026"/>
          </a:xfrm>
          <a:prstGeom prst="ellipse">
            <a:avLst/>
          </a:prstGeom>
          <a:solidFill>
            <a:schemeClr val="accent3">
              <a:lumMod val="40000"/>
              <a:lumOff val="60000"/>
            </a:schemeClr>
          </a:solidFill>
          <a:ln>
            <a:noFill/>
          </a:ln>
        </p:spPr>
        <p:style>
          <a:lnRef idx="2">
            <a:scrgbClr r="0" g="0" b="0"/>
          </a:lnRef>
          <a:fillRef idx="1">
            <a:scrgbClr r="0" g="0" b="0"/>
          </a:fillRef>
          <a:effectRef idx="0">
            <a:schemeClr val="accent5">
              <a:hueOff val="-5195164"/>
              <a:satOff val="-9024"/>
              <a:lumOff val="588"/>
              <a:alphaOff val="0"/>
            </a:schemeClr>
          </a:effectRef>
          <a:fontRef idx="minor">
            <a:schemeClr val="lt1"/>
          </a:fontRef>
        </p:style>
      </p:sp>
      <p:sp>
        <p:nvSpPr>
          <p:cNvPr id="70" name="Rectangle 69">
            <a:extLst>
              <a:ext uri="{FF2B5EF4-FFF2-40B4-BE49-F238E27FC236}">
                <a16:creationId xmlns:a16="http://schemas.microsoft.com/office/drawing/2014/main" id="{46804D9A-1115-A5BE-46ED-5F8F484B3771}"/>
              </a:ext>
            </a:extLst>
          </p:cNvPr>
          <p:cNvSpPr/>
          <p:nvPr/>
        </p:nvSpPr>
        <p:spPr>
          <a:xfrm>
            <a:off x="8389620" y="1253331"/>
            <a:ext cx="3276599" cy="15229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0" name="TextBox 99">
            <a:extLst>
              <a:ext uri="{FF2B5EF4-FFF2-40B4-BE49-F238E27FC236}">
                <a16:creationId xmlns:a16="http://schemas.microsoft.com/office/drawing/2014/main" id="{7964A444-156F-E093-1B86-AFD46113E2F3}"/>
              </a:ext>
            </a:extLst>
          </p:cNvPr>
          <p:cNvSpPr txBox="1"/>
          <p:nvPr/>
        </p:nvSpPr>
        <p:spPr>
          <a:xfrm>
            <a:off x="5484194" y="1685782"/>
            <a:ext cx="3189571" cy="1384995"/>
          </a:xfrm>
          <a:prstGeom prst="rect">
            <a:avLst/>
          </a:prstGeom>
          <a:noFill/>
        </p:spPr>
        <p:txBody>
          <a:bodyPr wrap="square">
            <a:spAutoFit/>
          </a:bodyPr>
          <a:lstStyle/>
          <a:p>
            <a:r>
              <a:rPr lang="en-US" sz="1400" dirty="0">
                <a:solidFill>
                  <a:schemeClr val="tx1">
                    <a:hueOff val="0"/>
                    <a:satOff val="0"/>
                    <a:lumOff val="0"/>
                    <a:alphaOff val="0"/>
                  </a:schemeClr>
                </a:solidFill>
              </a:rPr>
              <a:t>Stores and manages application data. Contains tables for accommodations, user information, and booking records. Supports CRUD (Create, Read, Update, Delete) operations to manage data efficiently.</a:t>
            </a:r>
            <a:endParaRPr lang="en-IN" sz="1400" dirty="0">
              <a:solidFill>
                <a:schemeClr val="tx1">
                  <a:hueOff val="0"/>
                  <a:satOff val="0"/>
                  <a:lumOff val="0"/>
                  <a:alphaOff val="0"/>
                </a:schemeClr>
              </a:solidFill>
            </a:endParaRPr>
          </a:p>
        </p:txBody>
      </p:sp>
    </p:spTree>
    <p:extLst>
      <p:ext uri="{BB962C8B-B14F-4D97-AF65-F5344CB8AC3E}">
        <p14:creationId xmlns:p14="http://schemas.microsoft.com/office/powerpoint/2010/main" val="115494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323" y="1497468"/>
            <a:ext cx="5177077" cy="3863063"/>
          </a:xfrm>
        </p:spPr>
        <p:txBody>
          <a:bodyPr/>
          <a:lstStyle/>
          <a:p>
            <a:r>
              <a:rPr lang="en-US" b="1" dirty="0"/>
              <a:t>An Actual Look of the Web Application.</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r>
              <a:rPr lang="en-US" dirty="0"/>
              <a:t>Accommodation Reservation System</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8</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5" y="174173"/>
            <a:ext cx="7478733" cy="1158857"/>
          </a:xfrm>
        </p:spPr>
        <p:txBody>
          <a:bodyPr>
            <a:normAutofit fontScale="90000"/>
          </a:bodyPr>
          <a:lstStyle/>
          <a:p>
            <a:r>
              <a:rPr lang="en-US" dirty="0"/>
              <a:t>Phase 1 – Sign up &amp; Sign-in</a:t>
            </a: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Accommodation Reservation System</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9</a:t>
            </a:fld>
            <a:endParaRPr lang="en-US" dirty="0"/>
          </a:p>
        </p:txBody>
      </p:sp>
      <p:sp>
        <p:nvSpPr>
          <p:cNvPr id="10" name="TextBox 9">
            <a:extLst>
              <a:ext uri="{FF2B5EF4-FFF2-40B4-BE49-F238E27FC236}">
                <a16:creationId xmlns:a16="http://schemas.microsoft.com/office/drawing/2014/main" id="{E3FA4E14-A4B2-C469-89B8-70715FD96EE3}"/>
              </a:ext>
            </a:extLst>
          </p:cNvPr>
          <p:cNvSpPr txBox="1"/>
          <p:nvPr/>
        </p:nvSpPr>
        <p:spPr>
          <a:xfrm>
            <a:off x="544010" y="5011309"/>
            <a:ext cx="5551990" cy="738664"/>
          </a:xfrm>
          <a:prstGeom prst="rect">
            <a:avLst/>
          </a:prstGeom>
          <a:noFill/>
        </p:spPr>
        <p:txBody>
          <a:bodyPr wrap="square" rtlCol="0">
            <a:spAutoFit/>
          </a:bodyPr>
          <a:lstStyle/>
          <a:p>
            <a:r>
              <a:rPr lang="en-US" sz="1400" dirty="0"/>
              <a:t>This sign-in page is designed for returning users. It features fields for entering the user's name and password. This page is shot and simple just enter the name and password and that’s it!</a:t>
            </a:r>
            <a:endParaRPr lang="en-IN" sz="1400" dirty="0"/>
          </a:p>
        </p:txBody>
      </p:sp>
      <p:pic>
        <p:nvPicPr>
          <p:cNvPr id="15" name="Picture 14">
            <a:extLst>
              <a:ext uri="{FF2B5EF4-FFF2-40B4-BE49-F238E27FC236}">
                <a16:creationId xmlns:a16="http://schemas.microsoft.com/office/drawing/2014/main" id="{EB037969-3ABF-774A-B914-1E52D20A3A8E}"/>
              </a:ext>
            </a:extLst>
          </p:cNvPr>
          <p:cNvPicPr>
            <a:picLocks noChangeAspect="1"/>
          </p:cNvPicPr>
          <p:nvPr/>
        </p:nvPicPr>
        <p:blipFill>
          <a:blip r:embed="rId3"/>
          <a:stretch>
            <a:fillRect/>
          </a:stretch>
        </p:blipFill>
        <p:spPr>
          <a:xfrm>
            <a:off x="544010" y="1679390"/>
            <a:ext cx="5748928" cy="29237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9" name="Picture 18">
            <a:extLst>
              <a:ext uri="{FF2B5EF4-FFF2-40B4-BE49-F238E27FC236}">
                <a16:creationId xmlns:a16="http://schemas.microsoft.com/office/drawing/2014/main" id="{BCC126E8-5347-7E9E-C648-524C699C7878}"/>
              </a:ext>
            </a:extLst>
          </p:cNvPr>
          <p:cNvPicPr>
            <a:picLocks noChangeAspect="1"/>
          </p:cNvPicPr>
          <p:nvPr/>
        </p:nvPicPr>
        <p:blipFill>
          <a:blip r:embed="rId4"/>
          <a:stretch>
            <a:fillRect/>
          </a:stretch>
        </p:blipFill>
        <p:spPr>
          <a:xfrm>
            <a:off x="7306518" y="1679390"/>
            <a:ext cx="4114800" cy="29237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0" name="TextBox 19">
            <a:extLst>
              <a:ext uri="{FF2B5EF4-FFF2-40B4-BE49-F238E27FC236}">
                <a16:creationId xmlns:a16="http://schemas.microsoft.com/office/drawing/2014/main" id="{9A10669A-E4D8-0A69-337D-33015D25621C}"/>
              </a:ext>
            </a:extLst>
          </p:cNvPr>
          <p:cNvSpPr txBox="1"/>
          <p:nvPr/>
        </p:nvSpPr>
        <p:spPr>
          <a:xfrm>
            <a:off x="7025835" y="5011309"/>
            <a:ext cx="4895126" cy="1169551"/>
          </a:xfrm>
          <a:prstGeom prst="rect">
            <a:avLst/>
          </a:prstGeom>
          <a:noFill/>
        </p:spPr>
        <p:txBody>
          <a:bodyPr wrap="square" rtlCol="0">
            <a:spAutoFit/>
          </a:bodyPr>
          <a:lstStyle/>
          <a:p>
            <a:pPr algn="just"/>
            <a:r>
              <a:rPr lang="en-US" sz="1400" dirty="0"/>
              <a:t>The sign-Up page where users can register by entering their name, email, password, phone number, and agree to the terms of service. This page allows new users to register for an account, which is necessary for booking accommodations and accessing other personalized features.</a:t>
            </a:r>
            <a:endParaRPr lang="en-IN" sz="1400" dirty="0"/>
          </a:p>
        </p:txBody>
      </p:sp>
      <p:sp>
        <p:nvSpPr>
          <p:cNvPr id="24" name="Straight Connector 23">
            <a:extLst>
              <a:ext uri="{FF2B5EF4-FFF2-40B4-BE49-F238E27FC236}">
                <a16:creationId xmlns:a16="http://schemas.microsoft.com/office/drawing/2014/main" id="{C3BF4038-29CB-763F-46FC-5FBC668DA0A5}"/>
              </a:ext>
            </a:extLst>
          </p:cNvPr>
          <p:cNvSpPr/>
          <p:nvPr/>
        </p:nvSpPr>
        <p:spPr>
          <a:xfrm>
            <a:off x="9473398" y="4603182"/>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
        <p:nvSpPr>
          <p:cNvPr id="2" name="Straight Connector 1">
            <a:extLst>
              <a:ext uri="{FF2B5EF4-FFF2-40B4-BE49-F238E27FC236}">
                <a16:creationId xmlns:a16="http://schemas.microsoft.com/office/drawing/2014/main" id="{5D6433A8-9A35-6012-A79D-2D9BC483ECE8}"/>
              </a:ext>
            </a:extLst>
          </p:cNvPr>
          <p:cNvSpPr/>
          <p:nvPr/>
        </p:nvSpPr>
        <p:spPr>
          <a:xfrm>
            <a:off x="3304092" y="4578852"/>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sp>
    </p:spTree>
    <p:extLst>
      <p:ext uri="{BB962C8B-B14F-4D97-AF65-F5344CB8AC3E}">
        <p14:creationId xmlns:p14="http://schemas.microsoft.com/office/powerpoint/2010/main" val="3869689053"/>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1654</TotalTime>
  <Words>1126</Words>
  <Application>Microsoft Office PowerPoint</Application>
  <PresentationFormat>Widescreen</PresentationFormat>
  <Paragraphs>144</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Source Sans Pro</vt:lpstr>
      <vt:lpstr>Times New Roman</vt:lpstr>
      <vt:lpstr>Wingdings</vt:lpstr>
      <vt:lpstr>FunkyShapesDarkVTI</vt:lpstr>
      <vt:lpstr>Accommodation Reservation  System </vt:lpstr>
      <vt:lpstr>TABLE OF CONTENTS</vt:lpstr>
      <vt:lpstr>Architecture diagram </vt:lpstr>
      <vt:lpstr>PURPOSE</vt:lpstr>
      <vt:lpstr>Purpose Of The Web Application:</vt:lpstr>
      <vt:lpstr>Technology choices/Used: (Front-End) </vt:lpstr>
      <vt:lpstr>Technology choices/Used: (Back-End) </vt:lpstr>
      <vt:lpstr>An Actual Look of the Web Application.</vt:lpstr>
      <vt:lpstr>Phase 1 – Sign up &amp; Sign-in</vt:lpstr>
      <vt:lpstr>Phase 2 – Accommodation &amp; Booking</vt:lpstr>
      <vt:lpstr>Phase 3 – Confirm Booking</vt:lpstr>
      <vt:lpstr>Improvements / Alterations</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Sudhanshu Gautam Biswas</dc:creator>
  <cp:lastModifiedBy>Sudhanshu Gautam Biswas</cp:lastModifiedBy>
  <cp:revision>6</cp:revision>
  <dcterms:created xsi:type="dcterms:W3CDTF">2024-07-10T11:42:09Z</dcterms:created>
  <dcterms:modified xsi:type="dcterms:W3CDTF">2024-07-13T08:01:49Z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